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aleway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E8A72F-2468-4FC6-8776-B79742AEE300}">
  <a:tblStyle styleId="{C2E8A72F-2468-4FC6-8776-B79742AEE3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22" Type="http://schemas.openxmlformats.org/officeDocument/2006/relationships/slide" Target="slides/slide17.xml"/><Relationship Id="rId44" Type="http://schemas.openxmlformats.org/officeDocument/2006/relationships/font" Target="fonts/Raleway-boldItalic.fntdata"/><Relationship Id="rId21" Type="http://schemas.openxmlformats.org/officeDocument/2006/relationships/slide" Target="slides/slide16.xml"/><Relationship Id="rId43" Type="http://schemas.openxmlformats.org/officeDocument/2006/relationships/font" Target="fonts/Raleway-italic.fntdata"/><Relationship Id="rId24" Type="http://schemas.openxmlformats.org/officeDocument/2006/relationships/slide" Target="slides/slide19.xml"/><Relationship Id="rId46" Type="http://schemas.openxmlformats.org/officeDocument/2006/relationships/font" Target="fonts/Lato-bold.fntdata"/><Relationship Id="rId23" Type="http://schemas.openxmlformats.org/officeDocument/2006/relationships/slide" Target="slides/slide18.xml"/><Relationship Id="rId45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Lato-boldItalic.fntdata"/><Relationship Id="rId25" Type="http://schemas.openxmlformats.org/officeDocument/2006/relationships/slide" Target="slides/slide20.xml"/><Relationship Id="rId47" Type="http://schemas.openxmlformats.org/officeDocument/2006/relationships/font" Target="fonts/La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548adfe1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5548adfe1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48adfe1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48adfe1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37856440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37856440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60154069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60154069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6c16b65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56c16b65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4d91258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4d91258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60154069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560154069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4d91258b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4d91258b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38bde3f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38bde3f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4d91258b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54d91258b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537856440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537856440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69d4a99e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69d4a99e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569d4a99e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569d4a99e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4d91258b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54d91258b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56a99fc85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56a99fc85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60154069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60154069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56c71d25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56c71d25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54d91258b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54d91258b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54d91258b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54d91258b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569d4a99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569d4a99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560154069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560154069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37856440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37856440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56a99fc85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56a99fc85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56a99fc85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56a99fc85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54d91258b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54d91258b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560154069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560154069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560154069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560154069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55f52927c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55f52927c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633df46d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633df46d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37856440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537856440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37856440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37856440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69d4a99e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69d4a99e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37856440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37856440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633df46d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5633df46d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627581" y="415650"/>
            <a:ext cx="609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627581" y="4740000"/>
            <a:ext cx="609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524125" y="630225"/>
            <a:ext cx="61794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542222" y="3238450"/>
            <a:ext cx="61794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" y="5"/>
            <a:ext cx="2283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674" y="1401175"/>
            <a:ext cx="1906175" cy="4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38" y="99500"/>
            <a:ext cx="1869650" cy="11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" name="Google Shape;67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" name="Google Shape;21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Google Shape;26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" name="Google Shape;27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" name="Google Shape;28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50" y="112825"/>
            <a:ext cx="2221025" cy="5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/>
        </p:nvSpPr>
        <p:spPr>
          <a:xfrm>
            <a:off x="8466375" y="4820625"/>
            <a:ext cx="56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100">
                <a:solidFill>
                  <a:schemeClr val="dk1"/>
                </a:solidFill>
              </a:defRPr>
            </a:lvl1pPr>
            <a:lvl2pPr lvl="1">
              <a:buNone/>
              <a:defRPr sz="1100">
                <a:solidFill>
                  <a:schemeClr val="dk1"/>
                </a:solidFill>
              </a:defRPr>
            </a:lvl2pPr>
            <a:lvl3pPr lvl="2">
              <a:buNone/>
              <a:defRPr sz="1100">
                <a:solidFill>
                  <a:schemeClr val="dk1"/>
                </a:solidFill>
              </a:defRPr>
            </a:lvl3pPr>
            <a:lvl4pPr lvl="3">
              <a:buNone/>
              <a:defRPr sz="1100">
                <a:solidFill>
                  <a:schemeClr val="dk1"/>
                </a:solidFill>
              </a:defRPr>
            </a:lvl4pPr>
            <a:lvl5pPr lvl="4">
              <a:buNone/>
              <a:defRPr sz="1100">
                <a:solidFill>
                  <a:schemeClr val="dk1"/>
                </a:solidFill>
              </a:defRPr>
            </a:lvl5pPr>
            <a:lvl6pPr lvl="5">
              <a:buNone/>
              <a:defRPr sz="1100">
                <a:solidFill>
                  <a:schemeClr val="dk1"/>
                </a:solidFill>
              </a:defRPr>
            </a:lvl6pPr>
            <a:lvl7pPr lvl="6">
              <a:buNone/>
              <a:defRPr sz="1100">
                <a:solidFill>
                  <a:schemeClr val="dk1"/>
                </a:solidFill>
              </a:defRPr>
            </a:lvl7pPr>
            <a:lvl8pPr lvl="7">
              <a:buNone/>
              <a:defRPr sz="1100">
                <a:solidFill>
                  <a:schemeClr val="dk1"/>
                </a:solidFill>
              </a:defRPr>
            </a:lvl8pPr>
            <a:lvl9pPr lvl="8">
              <a:buNone/>
              <a:defRPr sz="11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" name="Google Shape;35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" name="Google Shape;37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Google Shape;50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" name="Google Shape;55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scikit-learn.org/stable/index.html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ctrTitle"/>
          </p:nvPr>
        </p:nvSpPr>
        <p:spPr>
          <a:xfrm>
            <a:off x="2524125" y="630225"/>
            <a:ext cx="61794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al </a:t>
            </a:r>
            <a:r>
              <a:rPr i="1" lang="es"/>
              <a:t>Machine Learning</a:t>
            </a:r>
            <a:endParaRPr i="1"/>
          </a:p>
        </p:txBody>
      </p:sp>
      <p:sp>
        <p:nvSpPr>
          <p:cNvPr id="78" name="Google Shape;78;p13"/>
          <p:cNvSpPr txBox="1"/>
          <p:nvPr>
            <p:ph idx="1" type="subTitle"/>
          </p:nvPr>
        </p:nvSpPr>
        <p:spPr>
          <a:xfrm>
            <a:off x="2542200" y="2334450"/>
            <a:ext cx="6179400" cy="21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/>
              <a:t>Conceptos básicos sobre el aprendizaje automático</a:t>
            </a:r>
            <a:endParaRPr b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Profesor: Antonio Javier Gallego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Aplicaciones de la IA y el ML</a:t>
            </a:r>
            <a:endParaRPr/>
          </a:p>
        </p:txBody>
      </p:sp>
      <p:sp>
        <p:nvSpPr>
          <p:cNvPr id="166" name="Google Shape;166;p22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651" y="1338450"/>
            <a:ext cx="4532699" cy="322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Aprendizaje</a:t>
            </a:r>
            <a:endParaRPr/>
          </a:p>
        </p:txBody>
      </p:sp>
      <p:sp>
        <p:nvSpPr>
          <p:cNvPr id="173" name="Google Shape;173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>
                <a:solidFill>
                  <a:schemeClr val="lt1"/>
                </a:solidFill>
              </a:rPr>
              <a:t>‹#›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aprendizaje</a:t>
            </a:r>
            <a:endParaRPr/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2410100" y="1595775"/>
            <a:ext cx="6321600" cy="10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Aprendizaje supervisado: </a:t>
            </a:r>
            <a:r>
              <a:rPr lang="es"/>
              <a:t>El modelo se genera mediante datos etiquetados, </a:t>
            </a:r>
            <a:r>
              <a:rPr lang="es"/>
              <a:t>lo cual significa que las respuestas o salidas correctas se proporcionan junto con los datos utilizados. 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Ejemplo: detectar si un e-mail es spam o no a partir de un conjunto de datos que contenga e-mails convencionales y otros clasificados como spam.</a:t>
            </a:r>
            <a:endParaRPr/>
          </a:p>
        </p:txBody>
      </p:sp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750" y="1730607"/>
            <a:ext cx="675450" cy="6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3750" y="2659007"/>
            <a:ext cx="675450" cy="704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3743" y="3595050"/>
            <a:ext cx="675450" cy="69322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2410100" y="2560925"/>
            <a:ext cx="63216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Aprendizaje no supervisado:</a:t>
            </a:r>
            <a:r>
              <a:rPr lang="es"/>
              <a:t> El modelo se entrena con datos no etiquetados, lo cual significa que debe encontrar patrones y relaciones en los datos por sí mismo. 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Ejemplo: agrupar documentos similares en función del texto que contienen o detectar detectar segmentos concretos de usuarios que acceden a una web en función de sus comportamientos e interacciones.</a:t>
            </a:r>
            <a:endParaRPr/>
          </a:p>
        </p:txBody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2410100" y="3483200"/>
            <a:ext cx="6321600" cy="1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Aprendizaje por refuerzo:</a:t>
            </a:r>
            <a:r>
              <a:rPr lang="es"/>
              <a:t> El modelo se entrena mediante recompensas o castigos en función de sus acciones en un entorno y de los resultados obtenidos. 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Ejemplo: aprender a jugar al ajedrez recompensando si gana y castigando si pierde. Es un tipo de aprendizaje muy común en robótica, donde el robot aprende un determinado comportamiento a través de su interacción con el entorno.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aprendizaje - ejemplos</a:t>
            </a:r>
            <a:endParaRPr/>
          </a:p>
        </p:txBody>
      </p:sp>
      <p:sp>
        <p:nvSpPr>
          <p:cNvPr id="191" name="Google Shape;191;p25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425" y="1552125"/>
            <a:ext cx="3499151" cy="24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/>
          <p:nvPr/>
        </p:nvSpPr>
        <p:spPr>
          <a:xfrm>
            <a:off x="6524625" y="4638675"/>
            <a:ext cx="22764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aprende?</a:t>
            </a:r>
            <a:endParaRPr/>
          </a:p>
        </p:txBody>
      </p:sp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Concepto de “</a:t>
            </a:r>
            <a:r>
              <a:rPr b="1" lang="es"/>
              <a:t>entrenamiento”</a:t>
            </a:r>
            <a:r>
              <a:rPr lang="es"/>
              <a:t> y f</a:t>
            </a:r>
            <a:r>
              <a:rPr lang="es"/>
              <a:t>unción objetivo.</a:t>
            </a:r>
            <a:endParaRPr/>
          </a:p>
        </p:txBody>
      </p:sp>
      <p:sp>
        <p:nvSpPr>
          <p:cNvPr id="200" name="Google Shape;200;p26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588" y="2228750"/>
            <a:ext cx="4314824" cy="261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</a:t>
            </a:r>
            <a:endParaRPr/>
          </a:p>
        </p:txBody>
      </p:sp>
      <p:sp>
        <p:nvSpPr>
          <p:cNvPr id="207" name="Google Shape;207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>
                <a:solidFill>
                  <a:schemeClr val="lt1"/>
                </a:solidFill>
              </a:rPr>
              <a:t>‹#›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Importancia de los datos</a:t>
            </a:r>
            <a:endParaRPr/>
          </a:p>
        </p:txBody>
      </p:sp>
      <p:sp>
        <p:nvSpPr>
          <p:cNvPr id="213" name="Google Shape;213;p28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850" y="1595777"/>
            <a:ext cx="5854300" cy="26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/>
          <p:nvPr/>
        </p:nvSpPr>
        <p:spPr>
          <a:xfrm>
            <a:off x="5219700" y="1743075"/>
            <a:ext cx="2400300" cy="255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datos</a:t>
            </a:r>
            <a:endParaRPr/>
          </a:p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Estructurados: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Datos tabulares con medidas y características.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Datos que tienen un modelo definido o provienen de un campo determinado en un registro.</a:t>
            </a:r>
            <a:br>
              <a:rPr lang="e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No estructurados: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I</a:t>
            </a:r>
            <a:r>
              <a:rPr lang="es"/>
              <a:t>mágenes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Audio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Video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Otros formatos de archivo en los que no podamos definir una estructura</a:t>
            </a:r>
            <a:endParaRPr/>
          </a:p>
        </p:txBody>
      </p:sp>
      <p:sp>
        <p:nvSpPr>
          <p:cNvPr id="222" name="Google Shape;222;p29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62" y="2000769"/>
            <a:ext cx="151461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63" y="3500725"/>
            <a:ext cx="1432193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estructurados</a:t>
            </a:r>
            <a:endParaRPr/>
          </a:p>
        </p:txBody>
      </p:sp>
      <p:sp>
        <p:nvSpPr>
          <p:cNvPr id="230" name="Google Shape;230;p30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2400262" y="1214738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Ejemplo: </a:t>
            </a:r>
            <a:r>
              <a:rPr b="1" lang="es"/>
              <a:t>Iris dataset</a:t>
            </a:r>
            <a:br>
              <a:rPr b="1" lang="es"/>
            </a:b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Base de datos con características de 3 tipos de plantas: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Setosa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Versicolor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Virginica</a:t>
            </a:r>
            <a:br>
              <a:rPr lang="e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Características: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Longitud del sépalo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Ancho del sépalo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Longitud del pétalo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Ancho del pétalo</a:t>
            </a:r>
            <a:endParaRPr/>
          </a:p>
        </p:txBody>
      </p:sp>
      <p:grpSp>
        <p:nvGrpSpPr>
          <p:cNvPr id="232" name="Google Shape;232;p30"/>
          <p:cNvGrpSpPr/>
          <p:nvPr/>
        </p:nvGrpSpPr>
        <p:grpSpPr>
          <a:xfrm>
            <a:off x="672838" y="1138574"/>
            <a:ext cx="1077103" cy="3154730"/>
            <a:chOff x="520450" y="1019950"/>
            <a:chExt cx="1286401" cy="3767742"/>
          </a:xfrm>
        </p:grpSpPr>
        <p:pic>
          <p:nvPicPr>
            <p:cNvPr id="233" name="Google Shape;23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0450" y="1019950"/>
              <a:ext cx="1286400" cy="128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0455" y="2279609"/>
              <a:ext cx="1286392" cy="12646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0451" y="3523101"/>
              <a:ext cx="1286400" cy="126459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idx="1" type="body"/>
          </p:nvPr>
        </p:nvSpPr>
        <p:spPr>
          <a:xfrm>
            <a:off x="2400262" y="1214738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Ejemplo: </a:t>
            </a:r>
            <a:r>
              <a:rPr b="1" lang="es"/>
              <a:t>Iris dataset</a:t>
            </a:r>
            <a:endParaRPr b="1"/>
          </a:p>
        </p:txBody>
      </p:sp>
      <p:sp>
        <p:nvSpPr>
          <p:cNvPr id="241" name="Google Shape;241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estructurados</a:t>
            </a:r>
            <a:endParaRPr/>
          </a:p>
        </p:txBody>
      </p:sp>
      <p:sp>
        <p:nvSpPr>
          <p:cNvPr id="242" name="Google Shape;242;p31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243" name="Google Shape;243;p31"/>
          <p:cNvGraphicFramePr/>
          <p:nvPr/>
        </p:nvGraphicFramePr>
        <p:xfrm>
          <a:off x="3048238" y="171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{C2E8A72F-2468-4FC6-8776-B79742AEE300}</a:tableStyleId>
              </a:tblPr>
              <a:tblGrid>
                <a:gridCol w="561875"/>
                <a:gridCol w="895300"/>
                <a:gridCol w="895300"/>
                <a:gridCol w="895300"/>
                <a:gridCol w="895300"/>
                <a:gridCol w="793050"/>
              </a:tblGrid>
              <a:tr h="30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#</a:t>
                      </a:r>
                      <a:endParaRPr b="1" sz="1000"/>
                    </a:p>
                  </a:txBody>
                  <a:tcPr marT="72000" marB="0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Longitud del sépalo</a:t>
                      </a:r>
                      <a:endParaRPr b="1" sz="1000"/>
                    </a:p>
                  </a:txBody>
                  <a:tcPr marT="72000" marB="0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Ancho del sépalo</a:t>
                      </a:r>
                      <a:endParaRPr b="1" sz="1000"/>
                    </a:p>
                  </a:txBody>
                  <a:tcPr marT="72000" marB="0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Longitud del pétalo</a:t>
                      </a:r>
                      <a:endParaRPr b="1" sz="1000"/>
                    </a:p>
                  </a:txBody>
                  <a:tcPr marT="72000" marB="0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Ancho del pétalo</a:t>
                      </a:r>
                      <a:endParaRPr b="1" sz="1000"/>
                    </a:p>
                  </a:txBody>
                  <a:tcPr marT="72000" marB="0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Clase</a:t>
                      </a:r>
                      <a:endParaRPr b="1" sz="1000"/>
                    </a:p>
                  </a:txBody>
                  <a:tcPr marT="72000" marB="0" marR="91425" marL="91425" anchor="ctr">
                    <a:solidFill>
                      <a:srgbClr val="EFEFEF"/>
                    </a:solidFill>
                  </a:tcPr>
                </a:tc>
              </a:tr>
              <a:tr h="29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T="90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5,1</a:t>
                      </a:r>
                      <a:endParaRPr sz="1000"/>
                    </a:p>
                  </a:txBody>
                  <a:tcPr marT="90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3,5</a:t>
                      </a:r>
                      <a:endParaRPr sz="1000"/>
                    </a:p>
                  </a:txBody>
                  <a:tcPr marT="90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1,4</a:t>
                      </a:r>
                      <a:endParaRPr sz="1000"/>
                    </a:p>
                  </a:txBody>
                  <a:tcPr marT="90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0,2</a:t>
                      </a:r>
                      <a:endParaRPr sz="1000"/>
                    </a:p>
                  </a:txBody>
                  <a:tcPr marT="90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Setosa</a:t>
                      </a:r>
                      <a:endParaRPr sz="1000"/>
                    </a:p>
                  </a:txBody>
                  <a:tcPr marT="90000" marB="0" marR="91425" marL="91425"/>
                </a:tc>
              </a:tr>
              <a:tr h="29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</a:t>
                      </a:r>
                      <a:endParaRPr sz="1000"/>
                    </a:p>
                  </a:txBody>
                  <a:tcPr marT="90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4,9</a:t>
                      </a:r>
                      <a:endParaRPr sz="1000"/>
                    </a:p>
                  </a:txBody>
                  <a:tcPr marT="90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3,0</a:t>
                      </a:r>
                      <a:endParaRPr sz="1000"/>
                    </a:p>
                  </a:txBody>
                  <a:tcPr marT="90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1,4</a:t>
                      </a:r>
                      <a:endParaRPr sz="1000"/>
                    </a:p>
                  </a:txBody>
                  <a:tcPr marT="90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0,2</a:t>
                      </a:r>
                      <a:endParaRPr sz="1000"/>
                    </a:p>
                  </a:txBody>
                  <a:tcPr marT="90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Setosa</a:t>
                      </a:r>
                      <a:endParaRPr sz="1000"/>
                    </a:p>
                  </a:txBody>
                  <a:tcPr marT="90000" marB="0" marR="91425" marL="91425"/>
                </a:tc>
              </a:tr>
              <a:tr h="299350"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…</a:t>
                      </a:r>
                      <a:endParaRPr sz="1000"/>
                    </a:p>
                  </a:txBody>
                  <a:tcPr marT="90000" marB="0" marR="91425" marL="91425"/>
                </a:tc>
                <a:tc hMerge="1"/>
                <a:tc hMerge="1"/>
                <a:tc hMerge="1"/>
                <a:tc hMerge="1"/>
                <a:tc hMerge="1"/>
              </a:tr>
              <a:tr h="29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50</a:t>
                      </a:r>
                      <a:endParaRPr sz="1000"/>
                    </a:p>
                  </a:txBody>
                  <a:tcPr marT="90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5,5</a:t>
                      </a:r>
                      <a:endParaRPr sz="1000"/>
                    </a:p>
                  </a:txBody>
                  <a:tcPr marT="90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3,5</a:t>
                      </a:r>
                      <a:endParaRPr sz="1000"/>
                    </a:p>
                  </a:txBody>
                  <a:tcPr marT="90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4,5</a:t>
                      </a:r>
                      <a:endParaRPr sz="1000"/>
                    </a:p>
                  </a:txBody>
                  <a:tcPr marT="90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1,2</a:t>
                      </a:r>
                      <a:endParaRPr sz="1000"/>
                    </a:p>
                  </a:txBody>
                  <a:tcPr marT="90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Versicolor</a:t>
                      </a:r>
                      <a:endParaRPr sz="1000"/>
                    </a:p>
                  </a:txBody>
                  <a:tcPr marT="90000" marB="0" marR="91425" marL="91425"/>
                </a:tc>
              </a:tr>
              <a:tr h="299350"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…</a:t>
                      </a:r>
                      <a:endParaRPr sz="1000"/>
                    </a:p>
                  </a:txBody>
                  <a:tcPr marT="90000" marB="0" marR="91425" marL="91425"/>
                </a:tc>
                <a:tc hMerge="1"/>
                <a:tc hMerge="1"/>
                <a:tc hMerge="1"/>
                <a:tc hMerge="1"/>
                <a:tc hMerge="1"/>
              </a:tr>
              <a:tr h="29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150</a:t>
                      </a:r>
                      <a:endParaRPr sz="1000"/>
                    </a:p>
                  </a:txBody>
                  <a:tcPr marT="90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5,9</a:t>
                      </a:r>
                      <a:endParaRPr sz="1000"/>
                    </a:p>
                  </a:txBody>
                  <a:tcPr marT="90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3,0</a:t>
                      </a:r>
                      <a:endParaRPr sz="1000"/>
                    </a:p>
                  </a:txBody>
                  <a:tcPr marT="90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5,0</a:t>
                      </a:r>
                      <a:endParaRPr sz="1000"/>
                    </a:p>
                  </a:txBody>
                  <a:tcPr marT="90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1,8</a:t>
                      </a:r>
                      <a:endParaRPr sz="1000"/>
                    </a:p>
                  </a:txBody>
                  <a:tcPr marT="90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Virginica</a:t>
                      </a:r>
                      <a:endParaRPr sz="1000"/>
                    </a:p>
                  </a:txBody>
                  <a:tcPr marT="90000" marB="0" marR="91425" marL="91425"/>
                </a:tc>
              </a:tr>
            </a:tbl>
          </a:graphicData>
        </a:graphic>
      </p:graphicFrame>
      <p:sp>
        <p:nvSpPr>
          <p:cNvPr id="244" name="Google Shape;244;p31"/>
          <p:cNvSpPr/>
          <p:nvPr/>
        </p:nvSpPr>
        <p:spPr>
          <a:xfrm>
            <a:off x="2747638" y="2088650"/>
            <a:ext cx="222300" cy="1796100"/>
          </a:xfrm>
          <a:prstGeom prst="leftBrace">
            <a:avLst>
              <a:gd fmla="val 21687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 rot="-5400000">
            <a:off x="5278563" y="2337950"/>
            <a:ext cx="234300" cy="3571200"/>
          </a:xfrm>
          <a:prstGeom prst="leftBrace">
            <a:avLst>
              <a:gd fmla="val 21687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 rot="-5400000">
            <a:off x="7464463" y="3733250"/>
            <a:ext cx="234300" cy="780600"/>
          </a:xfrm>
          <a:prstGeom prst="leftBrace">
            <a:avLst>
              <a:gd fmla="val 21687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/>
        </p:nvSpPr>
        <p:spPr>
          <a:xfrm rot="-5400000">
            <a:off x="2113288" y="2802050"/>
            <a:ext cx="101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Lato"/>
                <a:ea typeface="Lato"/>
                <a:cs typeface="Lato"/>
                <a:sym typeface="Lato"/>
              </a:rPr>
              <a:t>Muestras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4368063" y="4174775"/>
            <a:ext cx="205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Lato"/>
                <a:ea typeface="Lato"/>
                <a:cs typeface="Lato"/>
                <a:sym typeface="Lato"/>
              </a:rPr>
              <a:t>Características</a:t>
            </a:r>
            <a:br>
              <a:rPr lang="es" sz="1200">
                <a:latin typeface="Lato"/>
                <a:ea typeface="Lato"/>
                <a:cs typeface="Lato"/>
                <a:sym typeface="Lato"/>
              </a:rPr>
            </a:br>
            <a:r>
              <a:rPr lang="es" sz="1200">
                <a:latin typeface="Lato"/>
                <a:ea typeface="Lato"/>
                <a:cs typeface="Lato"/>
                <a:sym typeface="Lato"/>
              </a:rPr>
              <a:t>(atributos, medidas)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6553963" y="4174775"/>
            <a:ext cx="205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Lato"/>
                <a:ea typeface="Lato"/>
                <a:cs typeface="Lato"/>
                <a:sym typeface="Lato"/>
              </a:rPr>
              <a:t>Etiqueta</a:t>
            </a:r>
            <a:br>
              <a:rPr lang="es" sz="1200">
                <a:latin typeface="Lato"/>
                <a:ea typeface="Lato"/>
                <a:cs typeface="Lato"/>
                <a:sym typeface="Lato"/>
              </a:rPr>
            </a:br>
            <a:r>
              <a:rPr lang="es" sz="1200">
                <a:latin typeface="Lato"/>
                <a:ea typeface="Lato"/>
                <a:cs typeface="Lato"/>
                <a:sym typeface="Lato"/>
              </a:rPr>
              <a:t>(objetivo)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50" name="Google Shape;250;p31"/>
          <p:cNvGrpSpPr/>
          <p:nvPr/>
        </p:nvGrpSpPr>
        <p:grpSpPr>
          <a:xfrm>
            <a:off x="672838" y="1138574"/>
            <a:ext cx="1077103" cy="3154730"/>
            <a:chOff x="520450" y="1019950"/>
            <a:chExt cx="1286401" cy="3767742"/>
          </a:xfrm>
        </p:grpSpPr>
        <p:pic>
          <p:nvPicPr>
            <p:cNvPr id="251" name="Google Shape;251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0450" y="1019950"/>
              <a:ext cx="1286400" cy="128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0455" y="2279609"/>
              <a:ext cx="1286392" cy="12646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0451" y="3523101"/>
              <a:ext cx="1286400" cy="126459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Contenidos</a:t>
            </a:r>
            <a:endParaRPr/>
          </a:p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Introducción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</a:t>
            </a:r>
            <a:r>
              <a:rPr lang="es"/>
              <a:t>prendizaje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Datos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Etapas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Librerías</a:t>
            </a:r>
            <a:endParaRPr/>
          </a:p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</a:t>
            </a:r>
            <a:r>
              <a:rPr lang="es"/>
              <a:t>no</a:t>
            </a:r>
            <a:r>
              <a:rPr lang="es"/>
              <a:t> estructurados</a:t>
            </a:r>
            <a:endParaRPr/>
          </a:p>
        </p:txBody>
      </p:sp>
      <p:sp>
        <p:nvSpPr>
          <p:cNvPr id="259" name="Google Shape;259;p32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75" y="1612725"/>
            <a:ext cx="2197450" cy="219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32"/>
          <p:cNvGrpSpPr/>
          <p:nvPr/>
        </p:nvGrpSpPr>
        <p:grpSpPr>
          <a:xfrm>
            <a:off x="1974575" y="1612725"/>
            <a:ext cx="3776673" cy="2197450"/>
            <a:chOff x="1974575" y="1612725"/>
            <a:chExt cx="3776673" cy="2197450"/>
          </a:xfrm>
        </p:grpSpPr>
        <p:pic>
          <p:nvPicPr>
            <p:cNvPr id="262" name="Google Shape;262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53798" y="1612725"/>
              <a:ext cx="2197450" cy="2197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3" name="Google Shape;263;p32"/>
            <p:cNvGrpSpPr/>
            <p:nvPr/>
          </p:nvGrpSpPr>
          <p:grpSpPr>
            <a:xfrm>
              <a:off x="1974575" y="1619350"/>
              <a:ext cx="1577825" cy="2182200"/>
              <a:chOff x="1974575" y="1619350"/>
              <a:chExt cx="1577825" cy="2182200"/>
            </a:xfrm>
          </p:grpSpPr>
          <p:sp>
            <p:nvSpPr>
              <p:cNvPr id="264" name="Google Shape;264;p32"/>
              <p:cNvSpPr/>
              <p:nvPr/>
            </p:nvSpPr>
            <p:spPr>
              <a:xfrm>
                <a:off x="1974575" y="2648150"/>
                <a:ext cx="147600" cy="133800"/>
              </a:xfrm>
              <a:prstGeom prst="rect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65" name="Google Shape;265;p32"/>
              <p:cNvCxnSpPr/>
              <p:nvPr/>
            </p:nvCxnSpPr>
            <p:spPr>
              <a:xfrm flipH="1">
                <a:off x="2126800" y="1619350"/>
                <a:ext cx="1425600" cy="1028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6" name="Google Shape;266;p32"/>
              <p:cNvCxnSpPr/>
              <p:nvPr/>
            </p:nvCxnSpPr>
            <p:spPr>
              <a:xfrm rot="10800000">
                <a:off x="2122300" y="2777350"/>
                <a:ext cx="1430100" cy="1024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67" name="Google Shape;267;p32"/>
          <p:cNvGrpSpPr/>
          <p:nvPr/>
        </p:nvGrpSpPr>
        <p:grpSpPr>
          <a:xfrm>
            <a:off x="5093482" y="1612725"/>
            <a:ext cx="3418493" cy="2197450"/>
            <a:chOff x="5093482" y="1612725"/>
            <a:chExt cx="3418493" cy="2197450"/>
          </a:xfrm>
        </p:grpSpPr>
        <p:pic>
          <p:nvPicPr>
            <p:cNvPr id="268" name="Google Shape;26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14525" y="1612725"/>
              <a:ext cx="2197450" cy="2197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9" name="Google Shape;269;p32"/>
            <p:cNvGrpSpPr/>
            <p:nvPr/>
          </p:nvGrpSpPr>
          <p:grpSpPr>
            <a:xfrm>
              <a:off x="5093482" y="1637800"/>
              <a:ext cx="1227043" cy="2163756"/>
              <a:chOff x="2285417" y="1605289"/>
              <a:chExt cx="1271811" cy="2196261"/>
            </a:xfrm>
          </p:grpSpPr>
          <p:sp>
            <p:nvSpPr>
              <p:cNvPr id="270" name="Google Shape;270;p32"/>
              <p:cNvSpPr/>
              <p:nvPr/>
            </p:nvSpPr>
            <p:spPr>
              <a:xfrm>
                <a:off x="2285417" y="2151779"/>
                <a:ext cx="147600" cy="133800"/>
              </a:xfrm>
              <a:prstGeom prst="rect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71" name="Google Shape;271;p32"/>
              <p:cNvCxnSpPr/>
              <p:nvPr/>
            </p:nvCxnSpPr>
            <p:spPr>
              <a:xfrm flipH="1">
                <a:off x="2438227" y="1605289"/>
                <a:ext cx="1119000" cy="547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2" name="Google Shape;272;p32"/>
              <p:cNvCxnSpPr/>
              <p:nvPr/>
            </p:nvCxnSpPr>
            <p:spPr>
              <a:xfrm rot="10800000">
                <a:off x="2433700" y="2288950"/>
                <a:ext cx="1118700" cy="1512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73" name="Google Shape;273;p32"/>
          <p:cNvGrpSpPr/>
          <p:nvPr/>
        </p:nvGrpSpPr>
        <p:grpSpPr>
          <a:xfrm>
            <a:off x="6634250" y="2694400"/>
            <a:ext cx="2519100" cy="1904100"/>
            <a:chOff x="6634250" y="2694400"/>
            <a:chExt cx="2519100" cy="1904100"/>
          </a:xfrm>
        </p:grpSpPr>
        <p:sp>
          <p:nvSpPr>
            <p:cNvPr id="274" name="Google Shape;274;p32"/>
            <p:cNvSpPr txBox="1"/>
            <p:nvPr/>
          </p:nvSpPr>
          <p:spPr>
            <a:xfrm>
              <a:off x="6634250" y="4198300"/>
              <a:ext cx="2519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RGB = [193, 126, 138]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75" name="Google Shape;275;p32"/>
            <p:cNvCxnSpPr/>
            <p:nvPr/>
          </p:nvCxnSpPr>
          <p:spPr>
            <a:xfrm flipH="1">
              <a:off x="7100300" y="2694400"/>
              <a:ext cx="322800" cy="1563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Preprocesado</a:t>
            </a:r>
            <a:endParaRPr/>
          </a:p>
        </p:txBody>
      </p:sp>
      <p:sp>
        <p:nvSpPr>
          <p:cNvPr id="281" name="Google Shape;281;p3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Preprocesado de los ficheros/datos</a:t>
            </a:r>
            <a:br>
              <a:rPr lang="e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Extracción de características</a:t>
            </a:r>
            <a:br>
              <a:rPr lang="e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Normalización</a:t>
            </a:r>
            <a:br>
              <a:rPr lang="e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Forma de los datos</a:t>
            </a:r>
            <a:endParaRPr/>
          </a:p>
        </p:txBody>
      </p:sp>
      <p:sp>
        <p:nvSpPr>
          <p:cNvPr id="282" name="Google Shape;282;p33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Disponemos de un conjunto de datos:</a:t>
            </a:r>
            <a:endParaRPr/>
          </a:p>
        </p:txBody>
      </p:sp>
      <p:sp>
        <p:nvSpPr>
          <p:cNvPr id="288" name="Google Shape;288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Particiones</a:t>
            </a:r>
            <a:endParaRPr/>
          </a:p>
        </p:txBody>
      </p:sp>
      <p:sp>
        <p:nvSpPr>
          <p:cNvPr id="289" name="Google Shape;289;p34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90" name="Google Shape;290;p34"/>
          <p:cNvGrpSpPr/>
          <p:nvPr/>
        </p:nvGrpSpPr>
        <p:grpSpPr>
          <a:xfrm>
            <a:off x="761500" y="2589500"/>
            <a:ext cx="7373100" cy="533400"/>
            <a:chOff x="761500" y="2589500"/>
            <a:chExt cx="7373100" cy="533400"/>
          </a:xfrm>
        </p:grpSpPr>
        <p:sp>
          <p:nvSpPr>
            <p:cNvPr id="291" name="Google Shape;291;p34"/>
            <p:cNvSpPr/>
            <p:nvPr/>
          </p:nvSpPr>
          <p:spPr>
            <a:xfrm rot="10800000">
              <a:off x="76150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4"/>
            <p:cNvSpPr/>
            <p:nvPr/>
          </p:nvSpPr>
          <p:spPr>
            <a:xfrm rot="10800000">
              <a:off x="1336225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 rot="10800000">
              <a:off x="191095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 rot="10800000">
              <a:off x="2485675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 rot="10800000">
              <a:off x="306040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 rot="10800000">
              <a:off x="3635125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 rot="10800000">
              <a:off x="420985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 rot="10800000">
              <a:off x="4784575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 rot="10800000">
              <a:off x="535930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 rot="10800000">
              <a:off x="5934025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 rot="10800000">
              <a:off x="650875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 rot="10800000">
              <a:off x="7083475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 rot="10800000">
              <a:off x="765820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34"/>
          <p:cNvGrpSpPr/>
          <p:nvPr/>
        </p:nvGrpSpPr>
        <p:grpSpPr>
          <a:xfrm>
            <a:off x="761500" y="2947950"/>
            <a:ext cx="3667800" cy="1201625"/>
            <a:chOff x="761500" y="2947950"/>
            <a:chExt cx="3667800" cy="1201625"/>
          </a:xfrm>
        </p:grpSpPr>
        <p:sp>
          <p:nvSpPr>
            <p:cNvPr id="305" name="Google Shape;305;p34"/>
            <p:cNvSpPr txBox="1"/>
            <p:nvPr/>
          </p:nvSpPr>
          <p:spPr>
            <a:xfrm>
              <a:off x="761500" y="3533975"/>
              <a:ext cx="3667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latin typeface="Lato"/>
                  <a:ea typeface="Lato"/>
                  <a:cs typeface="Lato"/>
                  <a:sym typeface="Lato"/>
                </a:rPr>
                <a:t>Muestra</a:t>
              </a:r>
              <a:br>
                <a:rPr lang="es">
                  <a:latin typeface="Lato"/>
                  <a:ea typeface="Lato"/>
                  <a:cs typeface="Lato"/>
                  <a:sym typeface="Lato"/>
                </a:rPr>
              </a:br>
              <a:r>
                <a:rPr lang="es">
                  <a:latin typeface="Lato"/>
                  <a:ea typeface="Lato"/>
                  <a:cs typeface="Lato"/>
                  <a:sym typeface="Lato"/>
                </a:rPr>
                <a:t>(puede contener o no su etiqueta asociada)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06" name="Google Shape;306;p34"/>
            <p:cNvCxnSpPr/>
            <p:nvPr/>
          </p:nvCxnSpPr>
          <p:spPr>
            <a:xfrm rot="10800000">
              <a:off x="1028925" y="2947950"/>
              <a:ext cx="41400" cy="65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Creamos las particiones para entrenar y evaluar</a:t>
            </a:r>
            <a:r>
              <a:rPr lang="es"/>
              <a:t>:</a:t>
            </a:r>
            <a:endParaRPr/>
          </a:p>
        </p:txBody>
      </p:sp>
      <p:sp>
        <p:nvSpPr>
          <p:cNvPr id="312" name="Google Shape;312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Particiones</a:t>
            </a:r>
            <a:endParaRPr/>
          </a:p>
        </p:txBody>
      </p:sp>
      <p:sp>
        <p:nvSpPr>
          <p:cNvPr id="313" name="Google Shape;313;p35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14" name="Google Shape;314;p35"/>
          <p:cNvGrpSpPr/>
          <p:nvPr/>
        </p:nvGrpSpPr>
        <p:grpSpPr>
          <a:xfrm>
            <a:off x="761500" y="2589500"/>
            <a:ext cx="7373100" cy="533400"/>
            <a:chOff x="761500" y="2589500"/>
            <a:chExt cx="7373100" cy="533400"/>
          </a:xfrm>
        </p:grpSpPr>
        <p:sp>
          <p:nvSpPr>
            <p:cNvPr id="315" name="Google Shape;315;p35"/>
            <p:cNvSpPr/>
            <p:nvPr/>
          </p:nvSpPr>
          <p:spPr>
            <a:xfrm rot="10800000">
              <a:off x="76150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 rot="10800000">
              <a:off x="1336225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 rot="10800000">
              <a:off x="191095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 rot="10800000">
              <a:off x="2485675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 rot="10800000">
              <a:off x="306040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 rot="10800000">
              <a:off x="3635125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 rot="10800000">
              <a:off x="420985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 rot="10800000">
              <a:off x="4784575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 rot="10800000">
              <a:off x="535930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 rot="10800000">
              <a:off x="5934025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 rot="10800000">
              <a:off x="650875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 rot="10800000">
              <a:off x="7083475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 rot="10800000">
              <a:off x="765820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35"/>
          <p:cNvSpPr/>
          <p:nvPr/>
        </p:nvSpPr>
        <p:spPr>
          <a:xfrm>
            <a:off x="706850" y="2445050"/>
            <a:ext cx="5165700" cy="82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5912575" y="2445050"/>
            <a:ext cx="2316000" cy="82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5"/>
          <p:cNvSpPr txBox="1"/>
          <p:nvPr>
            <p:ph idx="1" type="body"/>
          </p:nvPr>
        </p:nvSpPr>
        <p:spPr>
          <a:xfrm>
            <a:off x="5946175" y="3267350"/>
            <a:ext cx="22488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Partición para </a:t>
            </a:r>
            <a:r>
              <a:rPr b="1" lang="es"/>
              <a:t>evaluación o test</a:t>
            </a:r>
            <a:endParaRPr b="1"/>
          </a:p>
        </p:txBody>
      </p:sp>
      <p:sp>
        <p:nvSpPr>
          <p:cNvPr id="331" name="Google Shape;331;p35"/>
          <p:cNvSpPr txBox="1"/>
          <p:nvPr/>
        </p:nvSpPr>
        <p:spPr>
          <a:xfrm>
            <a:off x="1900775" y="3267350"/>
            <a:ext cx="2938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Partición para </a:t>
            </a:r>
            <a:r>
              <a:rPr b="1" lang="e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entrenamiento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Validación cruzada</a:t>
            </a:r>
            <a:endParaRPr/>
          </a:p>
        </p:txBody>
      </p:sp>
      <p:sp>
        <p:nvSpPr>
          <p:cNvPr id="337" name="Google Shape;337;p36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38" name="Google Shape;3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650" y="2154000"/>
            <a:ext cx="501015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Existen más esquemas de entrenamiento / evaluación: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Problemas con las particiones</a:t>
            </a:r>
            <a:endParaRPr/>
          </a:p>
        </p:txBody>
      </p:sp>
      <p:sp>
        <p:nvSpPr>
          <p:cNvPr id="345" name="Google Shape;345;p3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400"/>
              <a:t>Hay que llevar cuidado al crear las particiones para no crear distintas distribuciones y que todas las clases o tipos de datos estén igualmente representados.</a:t>
            </a:r>
            <a:endParaRPr sz="1400"/>
          </a:p>
        </p:txBody>
      </p:sp>
      <p:sp>
        <p:nvSpPr>
          <p:cNvPr id="346" name="Google Shape;346;p37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47" name="Google Shape;3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950" y="2695675"/>
            <a:ext cx="4305549" cy="18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Etapas</a:t>
            </a:r>
            <a:endParaRPr/>
          </a:p>
        </p:txBody>
      </p:sp>
      <p:sp>
        <p:nvSpPr>
          <p:cNvPr id="353" name="Google Shape;353;p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>
                <a:solidFill>
                  <a:schemeClr val="lt1"/>
                </a:solidFill>
              </a:rPr>
              <a:t>‹#›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Etapas</a:t>
            </a:r>
            <a:endParaRPr/>
          </a:p>
        </p:txBody>
      </p:sp>
      <p:sp>
        <p:nvSpPr>
          <p:cNvPr id="359" name="Google Shape;359;p3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Preparar los datos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Entrenar el modelo de ML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Validar el modelo generado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Evaluación final</a:t>
            </a:r>
            <a:endParaRPr/>
          </a:p>
        </p:txBody>
      </p:sp>
      <p:sp>
        <p:nvSpPr>
          <p:cNvPr id="360" name="Google Shape;360;p39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Etapas</a:t>
            </a:r>
            <a:endParaRPr/>
          </a:p>
        </p:txBody>
      </p:sp>
      <p:sp>
        <p:nvSpPr>
          <p:cNvPr id="366" name="Google Shape;366;p40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67" name="Google Shape;3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075" y="2181263"/>
            <a:ext cx="830613" cy="6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0"/>
          <p:cNvSpPr txBox="1"/>
          <p:nvPr/>
        </p:nvSpPr>
        <p:spPr>
          <a:xfrm>
            <a:off x="722125" y="1649300"/>
            <a:ext cx="124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Datos de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entrenamiento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69" name="Google Shape;369;p40"/>
          <p:cNvGrpSpPr/>
          <p:nvPr/>
        </p:nvGrpSpPr>
        <p:grpSpPr>
          <a:xfrm>
            <a:off x="2194163" y="1555825"/>
            <a:ext cx="2297713" cy="1319563"/>
            <a:chOff x="2194163" y="1555825"/>
            <a:chExt cx="2297713" cy="1319563"/>
          </a:xfrm>
        </p:grpSpPr>
        <p:pic>
          <p:nvPicPr>
            <p:cNvPr id="370" name="Google Shape;370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10763" y="2122537"/>
              <a:ext cx="830625" cy="752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Google Shape;371;p40"/>
            <p:cNvSpPr txBox="1"/>
            <p:nvPr/>
          </p:nvSpPr>
          <p:spPr>
            <a:xfrm>
              <a:off x="3251075" y="1555825"/>
              <a:ext cx="1240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Proceso de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entrenamiento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2194163" y="2248425"/>
              <a:ext cx="662700" cy="310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Google Shape;373;p40"/>
          <p:cNvGrpSpPr/>
          <p:nvPr/>
        </p:nvGrpSpPr>
        <p:grpSpPr>
          <a:xfrm>
            <a:off x="4906525" y="2149075"/>
            <a:ext cx="2931325" cy="699775"/>
            <a:chOff x="4906525" y="2149075"/>
            <a:chExt cx="2931325" cy="699775"/>
          </a:xfrm>
        </p:grpSpPr>
        <p:grpSp>
          <p:nvGrpSpPr>
            <p:cNvPr id="374" name="Google Shape;374;p40"/>
            <p:cNvGrpSpPr/>
            <p:nvPr/>
          </p:nvGrpSpPr>
          <p:grpSpPr>
            <a:xfrm>
              <a:off x="5983895" y="2149075"/>
              <a:ext cx="1853955" cy="699775"/>
              <a:chOff x="5983895" y="2149075"/>
              <a:chExt cx="1853955" cy="699775"/>
            </a:xfrm>
          </p:grpSpPr>
          <p:pic>
            <p:nvPicPr>
              <p:cNvPr id="375" name="Google Shape;375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983895" y="2149075"/>
                <a:ext cx="913109" cy="6997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6" name="Google Shape;376;p40"/>
              <p:cNvSpPr txBox="1"/>
              <p:nvPr/>
            </p:nvSpPr>
            <p:spPr>
              <a:xfrm>
                <a:off x="6597050" y="2248425"/>
                <a:ext cx="12408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>
                    <a:latin typeface="Lato"/>
                    <a:ea typeface="Lato"/>
                    <a:cs typeface="Lato"/>
                    <a:sym typeface="Lato"/>
                  </a:rPr>
                  <a:t>Modelo</a:t>
                </a:r>
                <a:endParaRPr sz="12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377" name="Google Shape;377;p40"/>
            <p:cNvSpPr/>
            <p:nvPr/>
          </p:nvSpPr>
          <p:spPr>
            <a:xfrm>
              <a:off x="4906525" y="2261750"/>
              <a:ext cx="662700" cy="310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40"/>
          <p:cNvSpPr/>
          <p:nvPr/>
        </p:nvSpPr>
        <p:spPr>
          <a:xfrm rot="-5400000">
            <a:off x="3540125" y="3175725"/>
            <a:ext cx="662700" cy="31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" name="Google Shape;379;p40"/>
          <p:cNvGrpSpPr/>
          <p:nvPr/>
        </p:nvGrpSpPr>
        <p:grpSpPr>
          <a:xfrm>
            <a:off x="2089750" y="3786550"/>
            <a:ext cx="3571663" cy="605625"/>
            <a:chOff x="2089750" y="3786550"/>
            <a:chExt cx="3571663" cy="605625"/>
          </a:xfrm>
        </p:grpSpPr>
        <p:pic>
          <p:nvPicPr>
            <p:cNvPr id="380" name="Google Shape;380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30548" y="3786550"/>
              <a:ext cx="1240850" cy="605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Google Shape;381;p40"/>
            <p:cNvSpPr txBox="1"/>
            <p:nvPr/>
          </p:nvSpPr>
          <p:spPr>
            <a:xfrm>
              <a:off x="2089750" y="3873613"/>
              <a:ext cx="124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Evaluación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2" name="Google Shape;382;p40"/>
            <p:cNvSpPr/>
            <p:nvPr/>
          </p:nvSpPr>
          <p:spPr>
            <a:xfrm rot="10800000">
              <a:off x="4998713" y="3934125"/>
              <a:ext cx="662700" cy="310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" name="Google Shape;383;p40"/>
          <p:cNvGrpSpPr/>
          <p:nvPr/>
        </p:nvGrpSpPr>
        <p:grpSpPr>
          <a:xfrm>
            <a:off x="6212713" y="2941862"/>
            <a:ext cx="1925087" cy="1361361"/>
            <a:chOff x="6212713" y="2941863"/>
            <a:chExt cx="1925087" cy="1361361"/>
          </a:xfrm>
        </p:grpSpPr>
        <p:pic>
          <p:nvPicPr>
            <p:cNvPr id="384" name="Google Shape;384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12713" y="3697599"/>
              <a:ext cx="455468" cy="605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p40"/>
            <p:cNvSpPr txBox="1"/>
            <p:nvPr/>
          </p:nvSpPr>
          <p:spPr>
            <a:xfrm>
              <a:off x="6897000" y="3717050"/>
              <a:ext cx="124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Predicción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6" name="Google Shape;386;p40"/>
            <p:cNvSpPr/>
            <p:nvPr/>
          </p:nvSpPr>
          <p:spPr>
            <a:xfrm rot="5400000">
              <a:off x="6109100" y="3117963"/>
              <a:ext cx="662700" cy="310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" name="Google Shape;387;p40"/>
          <p:cNvGrpSpPr/>
          <p:nvPr/>
        </p:nvGrpSpPr>
        <p:grpSpPr>
          <a:xfrm>
            <a:off x="5983900" y="664925"/>
            <a:ext cx="2153900" cy="1347989"/>
            <a:chOff x="5983900" y="664925"/>
            <a:chExt cx="2153900" cy="1347989"/>
          </a:xfrm>
        </p:grpSpPr>
        <p:grpSp>
          <p:nvGrpSpPr>
            <p:cNvPr id="388" name="Google Shape;388;p40"/>
            <p:cNvGrpSpPr/>
            <p:nvPr/>
          </p:nvGrpSpPr>
          <p:grpSpPr>
            <a:xfrm>
              <a:off x="5983900" y="664925"/>
              <a:ext cx="2153900" cy="635400"/>
              <a:chOff x="5983900" y="664925"/>
              <a:chExt cx="2153900" cy="635400"/>
            </a:xfrm>
          </p:grpSpPr>
          <p:pic>
            <p:nvPicPr>
              <p:cNvPr id="389" name="Google Shape;389;p4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983900" y="664925"/>
                <a:ext cx="830613" cy="635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0" name="Google Shape;390;p40"/>
              <p:cNvSpPr txBox="1"/>
              <p:nvPr/>
            </p:nvSpPr>
            <p:spPr>
              <a:xfrm>
                <a:off x="6897000" y="746225"/>
                <a:ext cx="12408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>
                    <a:latin typeface="Lato"/>
                    <a:ea typeface="Lato"/>
                    <a:cs typeface="Lato"/>
                    <a:sym typeface="Lato"/>
                  </a:rPr>
                  <a:t>Datos de</a:t>
                </a:r>
                <a:endParaRPr sz="1200"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>
                    <a:latin typeface="Lato"/>
                    <a:ea typeface="Lato"/>
                    <a:cs typeface="Lato"/>
                    <a:sym typeface="Lato"/>
                  </a:rPr>
                  <a:t>test</a:t>
                </a:r>
                <a:endParaRPr sz="12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391" name="Google Shape;391;p40"/>
            <p:cNvSpPr/>
            <p:nvPr/>
          </p:nvSpPr>
          <p:spPr>
            <a:xfrm rot="5400000">
              <a:off x="6107750" y="1524964"/>
              <a:ext cx="665400" cy="310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" name="Google Shape;392;p40"/>
          <p:cNvGrpSpPr/>
          <p:nvPr/>
        </p:nvGrpSpPr>
        <p:grpSpPr>
          <a:xfrm>
            <a:off x="4491875" y="2816650"/>
            <a:ext cx="1260850" cy="818050"/>
            <a:chOff x="4491875" y="2816650"/>
            <a:chExt cx="1260850" cy="818050"/>
          </a:xfrm>
        </p:grpSpPr>
        <p:sp>
          <p:nvSpPr>
            <p:cNvPr id="393" name="Google Shape;393;p40"/>
            <p:cNvSpPr/>
            <p:nvPr/>
          </p:nvSpPr>
          <p:spPr>
            <a:xfrm>
              <a:off x="5147925" y="2875400"/>
              <a:ext cx="604800" cy="75930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0"/>
            <p:cNvSpPr/>
            <p:nvPr/>
          </p:nvSpPr>
          <p:spPr>
            <a:xfrm rot="10800000">
              <a:off x="4491875" y="2816650"/>
              <a:ext cx="604800" cy="75930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Ajuste de hiperparámetros</a:t>
            </a:r>
            <a:endParaRPr/>
          </a:p>
        </p:txBody>
      </p:sp>
      <p:sp>
        <p:nvSpPr>
          <p:cNvPr id="400" name="Google Shape;400;p4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Problema: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Siguiendo el esquema anterior corremos el riesgo de </a:t>
            </a:r>
            <a:r>
              <a:rPr b="1" lang="es">
                <a:latin typeface="Arial"/>
                <a:ea typeface="Arial"/>
                <a:cs typeface="Arial"/>
                <a:sym typeface="Arial"/>
              </a:rPr>
              <a:t>sobreajustar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el modelo a los datos de test.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A veces no hay test para realizar este proceso.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Incluso si no usamos el test estaríamos sobreajustando la configuración a los datos de entrenamiento.</a:t>
            </a:r>
            <a:br>
              <a:rPr lang="es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Solución: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Sacar una tercera partición de los datos de entrenamiento (que llamaremos </a:t>
            </a:r>
            <a:r>
              <a:rPr b="1" lang="es">
                <a:latin typeface="Arial"/>
                <a:ea typeface="Arial"/>
                <a:cs typeface="Arial"/>
                <a:sym typeface="Arial"/>
              </a:rPr>
              <a:t>validación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) para el ajuste de los hiperparámetros.</a:t>
            </a:r>
            <a:br>
              <a:rPr lang="es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i="1" lang="es" sz="1400">
                <a:latin typeface="Arial"/>
                <a:ea typeface="Arial"/>
                <a:cs typeface="Arial"/>
                <a:sym typeface="Arial"/>
              </a:rPr>
              <a:t>Nota</a:t>
            </a:r>
            <a:r>
              <a:rPr i="1" lang="es" sz="140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 Esto solo es necesario si hay que ajustar hiperparámetros.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1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2410100" y="1293650"/>
            <a:ext cx="6321600" cy="3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Inteligencia Artificial (IA)</a:t>
            </a:r>
            <a:r>
              <a:rPr lang="es"/>
              <a:t>: Técnica que permita a un ordenador/máquina </a:t>
            </a:r>
            <a:r>
              <a:rPr lang="es"/>
              <a:t>mostrar un comportamiento que imite la inteligencia humana</a:t>
            </a:r>
            <a:r>
              <a:rPr lang="es"/>
              <a:t>.</a:t>
            </a:r>
            <a:br>
              <a:rPr lang="es"/>
            </a:b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Aprendizaje automático:</a:t>
            </a:r>
            <a:r>
              <a:rPr lang="es"/>
              <a:t> Subconjunto de técnicas de IA que utilizan métodos estadísticos para generar modelos de predicción a partir de datos.</a:t>
            </a:r>
            <a:br>
              <a:rPr lang="es"/>
            </a:b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Redes neuronales:</a:t>
            </a:r>
            <a:r>
              <a:rPr lang="es"/>
              <a:t> Subconjunto del ML basada en el desarrollo de modelos que imitan el funcionamiento del cerebro humano.</a:t>
            </a:r>
            <a:br>
              <a:rPr lang="es"/>
            </a:b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Aprendizaje profundo: </a:t>
            </a:r>
            <a:r>
              <a:rPr lang="es"/>
              <a:t>Subconjunto de las redes neuronales que emplean técnicas para extraer de manera automática las características descriptivas de la tarea a resolver. </a:t>
            </a:r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75" y="1675775"/>
            <a:ext cx="2022201" cy="20273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Particiones</a:t>
            </a:r>
            <a:endParaRPr/>
          </a:p>
        </p:txBody>
      </p:sp>
      <p:sp>
        <p:nvSpPr>
          <p:cNvPr id="407" name="Google Shape;407;p42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408" name="Google Shape;408;p42"/>
          <p:cNvGrpSpPr/>
          <p:nvPr/>
        </p:nvGrpSpPr>
        <p:grpSpPr>
          <a:xfrm>
            <a:off x="761500" y="2132300"/>
            <a:ext cx="7373100" cy="533400"/>
            <a:chOff x="761500" y="2589500"/>
            <a:chExt cx="7373100" cy="533400"/>
          </a:xfrm>
        </p:grpSpPr>
        <p:sp>
          <p:nvSpPr>
            <p:cNvPr id="409" name="Google Shape;409;p42"/>
            <p:cNvSpPr/>
            <p:nvPr/>
          </p:nvSpPr>
          <p:spPr>
            <a:xfrm rot="10800000">
              <a:off x="76150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2"/>
            <p:cNvSpPr/>
            <p:nvPr/>
          </p:nvSpPr>
          <p:spPr>
            <a:xfrm rot="10800000">
              <a:off x="1336225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2"/>
            <p:cNvSpPr/>
            <p:nvPr/>
          </p:nvSpPr>
          <p:spPr>
            <a:xfrm rot="10800000">
              <a:off x="191095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2"/>
            <p:cNvSpPr/>
            <p:nvPr/>
          </p:nvSpPr>
          <p:spPr>
            <a:xfrm rot="10800000">
              <a:off x="2485675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2"/>
            <p:cNvSpPr/>
            <p:nvPr/>
          </p:nvSpPr>
          <p:spPr>
            <a:xfrm rot="10800000">
              <a:off x="306040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2"/>
            <p:cNvSpPr/>
            <p:nvPr/>
          </p:nvSpPr>
          <p:spPr>
            <a:xfrm rot="10800000">
              <a:off x="3635125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2"/>
            <p:cNvSpPr/>
            <p:nvPr/>
          </p:nvSpPr>
          <p:spPr>
            <a:xfrm rot="10800000">
              <a:off x="420985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2"/>
            <p:cNvSpPr/>
            <p:nvPr/>
          </p:nvSpPr>
          <p:spPr>
            <a:xfrm rot="10800000">
              <a:off x="4784575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2"/>
            <p:cNvSpPr/>
            <p:nvPr/>
          </p:nvSpPr>
          <p:spPr>
            <a:xfrm rot="10800000">
              <a:off x="535930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2"/>
            <p:cNvSpPr/>
            <p:nvPr/>
          </p:nvSpPr>
          <p:spPr>
            <a:xfrm rot="10800000">
              <a:off x="5934025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 rot="10800000">
              <a:off x="650875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 rot="10800000">
              <a:off x="7083475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2"/>
            <p:cNvSpPr/>
            <p:nvPr/>
          </p:nvSpPr>
          <p:spPr>
            <a:xfrm rot="10800000">
              <a:off x="765820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42"/>
          <p:cNvSpPr/>
          <p:nvPr/>
        </p:nvSpPr>
        <p:spPr>
          <a:xfrm>
            <a:off x="706850" y="1987850"/>
            <a:ext cx="5165700" cy="82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2"/>
          <p:cNvSpPr/>
          <p:nvPr/>
        </p:nvSpPr>
        <p:spPr>
          <a:xfrm>
            <a:off x="5912575" y="1987850"/>
            <a:ext cx="2316000" cy="82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2"/>
          <p:cNvSpPr txBox="1"/>
          <p:nvPr>
            <p:ph idx="1" type="body"/>
          </p:nvPr>
        </p:nvSpPr>
        <p:spPr>
          <a:xfrm>
            <a:off x="5946175" y="2810150"/>
            <a:ext cx="22488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Partición para </a:t>
            </a:r>
            <a:r>
              <a:rPr b="1" lang="es"/>
              <a:t>evaluación o test</a:t>
            </a:r>
            <a:endParaRPr b="1"/>
          </a:p>
        </p:txBody>
      </p:sp>
      <p:sp>
        <p:nvSpPr>
          <p:cNvPr id="425" name="Google Shape;425;p42"/>
          <p:cNvSpPr txBox="1"/>
          <p:nvPr/>
        </p:nvSpPr>
        <p:spPr>
          <a:xfrm>
            <a:off x="1900775" y="2810150"/>
            <a:ext cx="2938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Partición para </a:t>
            </a:r>
            <a:r>
              <a:rPr b="1" lang="e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entrenamiento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Partición de validación</a:t>
            </a:r>
            <a:endParaRPr/>
          </a:p>
        </p:txBody>
      </p:sp>
      <p:sp>
        <p:nvSpPr>
          <p:cNvPr id="431" name="Google Shape;431;p43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432" name="Google Shape;432;p43"/>
          <p:cNvGrpSpPr/>
          <p:nvPr/>
        </p:nvGrpSpPr>
        <p:grpSpPr>
          <a:xfrm>
            <a:off x="761500" y="2132300"/>
            <a:ext cx="7373100" cy="533400"/>
            <a:chOff x="761500" y="2589500"/>
            <a:chExt cx="7373100" cy="533400"/>
          </a:xfrm>
        </p:grpSpPr>
        <p:sp>
          <p:nvSpPr>
            <p:cNvPr id="433" name="Google Shape;433;p43"/>
            <p:cNvSpPr/>
            <p:nvPr/>
          </p:nvSpPr>
          <p:spPr>
            <a:xfrm rot="10800000">
              <a:off x="76150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3"/>
            <p:cNvSpPr/>
            <p:nvPr/>
          </p:nvSpPr>
          <p:spPr>
            <a:xfrm rot="10800000">
              <a:off x="1336225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3"/>
            <p:cNvSpPr/>
            <p:nvPr/>
          </p:nvSpPr>
          <p:spPr>
            <a:xfrm rot="10800000">
              <a:off x="191095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3"/>
            <p:cNvSpPr/>
            <p:nvPr/>
          </p:nvSpPr>
          <p:spPr>
            <a:xfrm rot="10800000">
              <a:off x="2485675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3"/>
            <p:cNvSpPr/>
            <p:nvPr/>
          </p:nvSpPr>
          <p:spPr>
            <a:xfrm rot="10800000">
              <a:off x="306040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3"/>
            <p:cNvSpPr/>
            <p:nvPr/>
          </p:nvSpPr>
          <p:spPr>
            <a:xfrm rot="10800000">
              <a:off x="3635125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3"/>
            <p:cNvSpPr/>
            <p:nvPr/>
          </p:nvSpPr>
          <p:spPr>
            <a:xfrm rot="10800000">
              <a:off x="420985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3"/>
            <p:cNvSpPr/>
            <p:nvPr/>
          </p:nvSpPr>
          <p:spPr>
            <a:xfrm rot="10800000">
              <a:off x="4784575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3"/>
            <p:cNvSpPr/>
            <p:nvPr/>
          </p:nvSpPr>
          <p:spPr>
            <a:xfrm rot="10800000">
              <a:off x="535930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3"/>
            <p:cNvSpPr/>
            <p:nvPr/>
          </p:nvSpPr>
          <p:spPr>
            <a:xfrm rot="10800000">
              <a:off x="5934025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3"/>
            <p:cNvSpPr/>
            <p:nvPr/>
          </p:nvSpPr>
          <p:spPr>
            <a:xfrm rot="10800000">
              <a:off x="650875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3"/>
            <p:cNvSpPr/>
            <p:nvPr/>
          </p:nvSpPr>
          <p:spPr>
            <a:xfrm rot="10800000">
              <a:off x="7083475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3"/>
            <p:cNvSpPr/>
            <p:nvPr/>
          </p:nvSpPr>
          <p:spPr>
            <a:xfrm rot="10800000">
              <a:off x="7658200" y="2589500"/>
              <a:ext cx="476400" cy="533400"/>
            </a:xfrm>
            <a:prstGeom prst="foldedCorner">
              <a:avLst>
                <a:gd fmla="val 33024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43"/>
          <p:cNvSpPr/>
          <p:nvPr/>
        </p:nvSpPr>
        <p:spPr>
          <a:xfrm>
            <a:off x="706850" y="1987850"/>
            <a:ext cx="3440700" cy="82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3"/>
          <p:cNvSpPr/>
          <p:nvPr/>
        </p:nvSpPr>
        <p:spPr>
          <a:xfrm>
            <a:off x="5912575" y="1987850"/>
            <a:ext cx="2316000" cy="82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3"/>
          <p:cNvSpPr txBox="1"/>
          <p:nvPr>
            <p:ph idx="1" type="body"/>
          </p:nvPr>
        </p:nvSpPr>
        <p:spPr>
          <a:xfrm>
            <a:off x="5946175" y="2810150"/>
            <a:ext cx="22488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2"/>
                </a:solidFill>
              </a:rPr>
              <a:t>Partición para </a:t>
            </a:r>
            <a:r>
              <a:rPr b="1" lang="es">
                <a:solidFill>
                  <a:schemeClr val="lt2"/>
                </a:solidFill>
              </a:rPr>
              <a:t>evaluación o test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449" name="Google Shape;449;p43"/>
          <p:cNvSpPr txBox="1"/>
          <p:nvPr/>
        </p:nvSpPr>
        <p:spPr>
          <a:xfrm>
            <a:off x="1062575" y="2810150"/>
            <a:ext cx="2459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Partición para </a:t>
            </a:r>
            <a:r>
              <a:rPr b="1" lang="es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entrenamiento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0" name="Google Shape;450;p43"/>
          <p:cNvSpPr/>
          <p:nvPr/>
        </p:nvSpPr>
        <p:spPr>
          <a:xfrm>
            <a:off x="4183400" y="1987850"/>
            <a:ext cx="1685100" cy="8223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3"/>
          <p:cNvSpPr txBox="1"/>
          <p:nvPr/>
        </p:nvSpPr>
        <p:spPr>
          <a:xfrm>
            <a:off x="3796400" y="2810150"/>
            <a:ext cx="2459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Partición para </a:t>
            </a:r>
            <a:r>
              <a:rPr b="1" lang="e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validación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44"/>
          <p:cNvGrpSpPr/>
          <p:nvPr/>
        </p:nvGrpSpPr>
        <p:grpSpPr>
          <a:xfrm>
            <a:off x="381700" y="1540025"/>
            <a:ext cx="2565000" cy="2605200"/>
            <a:chOff x="381700" y="1540025"/>
            <a:chExt cx="2565000" cy="2605200"/>
          </a:xfrm>
        </p:grpSpPr>
        <p:sp>
          <p:nvSpPr>
            <p:cNvPr id="457" name="Google Shape;457;p44"/>
            <p:cNvSpPr/>
            <p:nvPr/>
          </p:nvSpPr>
          <p:spPr>
            <a:xfrm>
              <a:off x="381700" y="1540025"/>
              <a:ext cx="2565000" cy="2605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solidFill>
                    <a:schemeClr val="lt2"/>
                  </a:solidFill>
                </a:rPr>
                <a:t>1. </a:t>
              </a:r>
              <a:r>
                <a:rPr lang="es" sz="1100">
                  <a:solidFill>
                    <a:schemeClr val="lt2"/>
                  </a:solidFill>
                </a:rPr>
                <a:t>Preprocesado</a:t>
              </a:r>
              <a:endParaRPr sz="1100">
                <a:solidFill>
                  <a:schemeClr val="lt2"/>
                </a:solidFill>
              </a:endParaRPr>
            </a:p>
          </p:txBody>
        </p:sp>
        <p:grpSp>
          <p:nvGrpSpPr>
            <p:cNvPr id="458" name="Google Shape;458;p44"/>
            <p:cNvGrpSpPr/>
            <p:nvPr/>
          </p:nvGrpSpPr>
          <p:grpSpPr>
            <a:xfrm>
              <a:off x="1391488" y="1862575"/>
              <a:ext cx="1461138" cy="1730400"/>
              <a:chOff x="1391488" y="1862575"/>
              <a:chExt cx="1461138" cy="1730400"/>
            </a:xfrm>
          </p:grpSpPr>
          <p:grpSp>
            <p:nvGrpSpPr>
              <p:cNvPr id="459" name="Google Shape;459;p44"/>
              <p:cNvGrpSpPr/>
              <p:nvPr/>
            </p:nvGrpSpPr>
            <p:grpSpPr>
              <a:xfrm>
                <a:off x="1615275" y="1862575"/>
                <a:ext cx="1237350" cy="1730400"/>
                <a:chOff x="1615275" y="1862575"/>
                <a:chExt cx="1237350" cy="1730400"/>
              </a:xfrm>
            </p:grpSpPr>
            <p:sp>
              <p:nvSpPr>
                <p:cNvPr id="460" name="Google Shape;460;p44"/>
                <p:cNvSpPr/>
                <p:nvPr/>
              </p:nvSpPr>
              <p:spPr>
                <a:xfrm>
                  <a:off x="1622625" y="1871575"/>
                  <a:ext cx="1230000" cy="17214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" name="Google Shape;461;p44"/>
                <p:cNvSpPr/>
                <p:nvPr/>
              </p:nvSpPr>
              <p:spPr>
                <a:xfrm>
                  <a:off x="1615288" y="2514244"/>
                  <a:ext cx="1237200" cy="426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3F3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200"/>
                    <a:t>Conjunto de</a:t>
                  </a:r>
                  <a:br>
                    <a:rPr lang="es" sz="1200"/>
                  </a:br>
                  <a:r>
                    <a:rPr lang="es" sz="1200"/>
                    <a:t>entrenamiento</a:t>
                  </a:r>
                  <a:endParaRPr sz="1200"/>
                </a:p>
              </p:txBody>
            </p:sp>
            <p:sp>
              <p:nvSpPr>
                <p:cNvPr id="462" name="Google Shape;462;p44"/>
                <p:cNvSpPr/>
                <p:nvPr/>
              </p:nvSpPr>
              <p:spPr>
                <a:xfrm>
                  <a:off x="1615288" y="1862575"/>
                  <a:ext cx="1237200" cy="426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3F3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200"/>
                    <a:t>Conjunto de</a:t>
                  </a:r>
                  <a:endParaRPr sz="1200"/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200"/>
                    <a:t>test</a:t>
                  </a:r>
                  <a:endParaRPr sz="1200"/>
                </a:p>
              </p:txBody>
            </p:sp>
            <p:sp>
              <p:nvSpPr>
                <p:cNvPr id="463" name="Google Shape;463;p44"/>
                <p:cNvSpPr/>
                <p:nvPr/>
              </p:nvSpPr>
              <p:spPr>
                <a:xfrm>
                  <a:off x="1615275" y="3165913"/>
                  <a:ext cx="1237200" cy="426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3F3F3"/>
                </a:solidFill>
                <a:ln cap="flat" cmpd="sng" w="9525">
                  <a:solidFill>
                    <a:schemeClr val="dk2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200"/>
                    <a:t>Conjunto de</a:t>
                  </a:r>
                  <a:endParaRPr sz="1200"/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200"/>
                    <a:t>validación</a:t>
                  </a:r>
                  <a:endParaRPr sz="1200"/>
                </a:p>
              </p:txBody>
            </p:sp>
          </p:grpSp>
          <p:cxnSp>
            <p:nvCxnSpPr>
              <p:cNvPr id="464" name="Google Shape;464;p44"/>
              <p:cNvCxnSpPr>
                <a:endCxn id="461" idx="1"/>
              </p:cNvCxnSpPr>
              <p:nvPr/>
            </p:nvCxnSpPr>
            <p:spPr>
              <a:xfrm>
                <a:off x="1391488" y="2727694"/>
                <a:ext cx="223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465" name="Google Shape;465;p44"/>
          <p:cNvGrpSpPr/>
          <p:nvPr/>
        </p:nvGrpSpPr>
        <p:grpSpPr>
          <a:xfrm>
            <a:off x="2233888" y="1074725"/>
            <a:ext cx="6518838" cy="3070500"/>
            <a:chOff x="2233888" y="1074725"/>
            <a:chExt cx="6518838" cy="3070500"/>
          </a:xfrm>
        </p:grpSpPr>
        <p:sp>
          <p:nvSpPr>
            <p:cNvPr id="466" name="Google Shape;466;p44"/>
            <p:cNvSpPr/>
            <p:nvPr/>
          </p:nvSpPr>
          <p:spPr>
            <a:xfrm>
              <a:off x="6393350" y="1540025"/>
              <a:ext cx="2252400" cy="2605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solidFill>
                    <a:schemeClr val="lt2"/>
                  </a:solidFill>
                </a:rPr>
                <a:t>4. Evaluación final</a:t>
              </a:r>
              <a:endParaRPr sz="1100">
                <a:solidFill>
                  <a:schemeClr val="lt2"/>
                </a:solidFill>
              </a:endParaRPr>
            </a:p>
          </p:txBody>
        </p:sp>
        <p:sp>
          <p:nvSpPr>
            <p:cNvPr id="467" name="Google Shape;467;p44"/>
            <p:cNvSpPr txBox="1"/>
            <p:nvPr/>
          </p:nvSpPr>
          <p:spPr>
            <a:xfrm>
              <a:off x="6586325" y="3089175"/>
              <a:ext cx="963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20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predicción</a:t>
              </a:r>
              <a:endParaRPr i="1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68" name="Google Shape;468;p44"/>
            <p:cNvCxnSpPr>
              <a:stCxn id="462" idx="0"/>
              <a:endCxn id="469" idx="0"/>
            </p:cNvCxnSpPr>
            <p:nvPr/>
          </p:nvCxnSpPr>
          <p:spPr>
            <a:xfrm flipH="1" rot="-5400000">
              <a:off x="4608688" y="-512225"/>
              <a:ext cx="84600" cy="4834200"/>
            </a:xfrm>
            <a:prstGeom prst="bentConnector3">
              <a:avLst>
                <a:gd fmla="val -61994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0" name="Google Shape;470;p44"/>
            <p:cNvCxnSpPr>
              <a:stCxn id="462" idx="0"/>
              <a:endCxn id="471" idx="0"/>
            </p:cNvCxnSpPr>
            <p:nvPr/>
          </p:nvCxnSpPr>
          <p:spPr>
            <a:xfrm flipH="1" rot="-5400000">
              <a:off x="4866538" y="-770075"/>
              <a:ext cx="748800" cy="6014100"/>
            </a:xfrm>
            <a:prstGeom prst="bentConnector3">
              <a:avLst>
                <a:gd fmla="val -7063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71" name="Google Shape;471;p44"/>
            <p:cNvSpPr txBox="1"/>
            <p:nvPr/>
          </p:nvSpPr>
          <p:spPr>
            <a:xfrm>
              <a:off x="7743525" y="2611375"/>
              <a:ext cx="1009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200">
                  <a:latin typeface="Lato"/>
                  <a:ea typeface="Lato"/>
                  <a:cs typeface="Lato"/>
                  <a:sym typeface="Lato"/>
                </a:rPr>
                <a:t>Evaluación</a:t>
              </a:r>
              <a:endParaRPr i="1" sz="1200"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72" name="Google Shape;472;p44"/>
            <p:cNvCxnSpPr>
              <a:stCxn id="469" idx="2"/>
              <a:endCxn id="467" idx="0"/>
            </p:cNvCxnSpPr>
            <p:nvPr/>
          </p:nvCxnSpPr>
          <p:spPr>
            <a:xfrm>
              <a:off x="7067975" y="2374086"/>
              <a:ext cx="0" cy="71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3" name="Google Shape;473;p44"/>
            <p:cNvCxnSpPr>
              <a:stCxn id="467" idx="3"/>
              <a:endCxn id="471" idx="2"/>
            </p:cNvCxnSpPr>
            <p:nvPr/>
          </p:nvCxnSpPr>
          <p:spPr>
            <a:xfrm flipH="1" rot="10800000">
              <a:off x="7549625" y="2980725"/>
              <a:ext cx="698400" cy="2931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74" name="Google Shape;474;p44"/>
            <p:cNvSpPr txBox="1"/>
            <p:nvPr/>
          </p:nvSpPr>
          <p:spPr>
            <a:xfrm>
              <a:off x="7004453" y="1540025"/>
              <a:ext cx="501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00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datos</a:t>
              </a:r>
              <a:endParaRPr i="1" sz="1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75" name="Google Shape;475;p44"/>
            <p:cNvSpPr txBox="1"/>
            <p:nvPr/>
          </p:nvSpPr>
          <p:spPr>
            <a:xfrm>
              <a:off x="7623025" y="1074725"/>
              <a:ext cx="698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00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e</a:t>
              </a:r>
              <a:r>
                <a:rPr i="1" lang="es" sz="100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tiquetas</a:t>
              </a:r>
              <a:endParaRPr i="1" sz="1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76" name="Google Shape;476;p44"/>
          <p:cNvGrpSpPr/>
          <p:nvPr/>
        </p:nvGrpSpPr>
        <p:grpSpPr>
          <a:xfrm>
            <a:off x="2852488" y="1540025"/>
            <a:ext cx="1715388" cy="2605200"/>
            <a:chOff x="2852488" y="1540025"/>
            <a:chExt cx="1715388" cy="2605200"/>
          </a:xfrm>
        </p:grpSpPr>
        <p:grpSp>
          <p:nvGrpSpPr>
            <p:cNvPr id="477" name="Google Shape;477;p44"/>
            <p:cNvGrpSpPr/>
            <p:nvPr/>
          </p:nvGrpSpPr>
          <p:grpSpPr>
            <a:xfrm>
              <a:off x="2852488" y="1540025"/>
              <a:ext cx="1715388" cy="2605200"/>
              <a:chOff x="2852488" y="1540025"/>
              <a:chExt cx="1715388" cy="2605200"/>
            </a:xfrm>
          </p:grpSpPr>
          <p:sp>
            <p:nvSpPr>
              <p:cNvPr id="478" name="Google Shape;478;p44"/>
              <p:cNvSpPr/>
              <p:nvPr/>
            </p:nvSpPr>
            <p:spPr>
              <a:xfrm>
                <a:off x="3081375" y="1540025"/>
                <a:ext cx="1486500" cy="26052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100">
                    <a:solidFill>
                      <a:schemeClr val="lt2"/>
                    </a:solidFill>
                  </a:rPr>
                  <a:t>2. Entrenamiento</a:t>
                </a:r>
                <a:endParaRPr sz="1100">
                  <a:solidFill>
                    <a:schemeClr val="lt2"/>
                  </a:solidFill>
                </a:endParaRPr>
              </a:p>
            </p:txBody>
          </p:sp>
          <p:sp>
            <p:nvSpPr>
              <p:cNvPr id="479" name="Google Shape;479;p44"/>
              <p:cNvSpPr/>
              <p:nvPr/>
            </p:nvSpPr>
            <p:spPr>
              <a:xfrm>
                <a:off x="3206612" y="1862575"/>
                <a:ext cx="1237200" cy="596100"/>
              </a:xfrm>
              <a:prstGeom prst="roundRect">
                <a:avLst>
                  <a:gd fmla="val 16667" name="adj"/>
                </a:avLst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/>
                  <a:t>Entrenamiento del a</a:t>
                </a:r>
                <a:r>
                  <a:rPr lang="es" sz="1200"/>
                  <a:t>lgoritmo de ML</a:t>
                </a:r>
                <a:endParaRPr sz="1200"/>
              </a:p>
            </p:txBody>
          </p:sp>
          <p:cxnSp>
            <p:nvCxnSpPr>
              <p:cNvPr id="480" name="Google Shape;480;p44"/>
              <p:cNvCxnSpPr>
                <a:stCxn id="461" idx="3"/>
                <a:endCxn id="479" idx="2"/>
              </p:cNvCxnSpPr>
              <p:nvPr/>
            </p:nvCxnSpPr>
            <p:spPr>
              <a:xfrm flipH="1" rot="10800000">
                <a:off x="2852488" y="2458594"/>
                <a:ext cx="972600" cy="269100"/>
              </a:xfrm>
              <a:prstGeom prst="bentConnector2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481" name="Google Shape;481;p44"/>
            <p:cNvSpPr txBox="1"/>
            <p:nvPr/>
          </p:nvSpPr>
          <p:spPr>
            <a:xfrm>
              <a:off x="3148275" y="2481409"/>
              <a:ext cx="862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00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datos y etiquetas</a:t>
              </a:r>
              <a:endParaRPr i="1" sz="1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82" name="Google Shape;482;p44"/>
          <p:cNvGrpSpPr/>
          <p:nvPr/>
        </p:nvGrpSpPr>
        <p:grpSpPr>
          <a:xfrm>
            <a:off x="2852475" y="1540025"/>
            <a:ext cx="3406175" cy="2605200"/>
            <a:chOff x="2852475" y="1540025"/>
            <a:chExt cx="3406175" cy="2605200"/>
          </a:xfrm>
        </p:grpSpPr>
        <p:sp>
          <p:nvSpPr>
            <p:cNvPr id="483" name="Google Shape;483;p44"/>
            <p:cNvSpPr/>
            <p:nvPr/>
          </p:nvSpPr>
          <p:spPr>
            <a:xfrm>
              <a:off x="4695950" y="1540025"/>
              <a:ext cx="1562700" cy="2605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solidFill>
                    <a:schemeClr val="lt2"/>
                  </a:solidFill>
                </a:rPr>
                <a:t>3</a:t>
              </a:r>
              <a:r>
                <a:rPr lang="es" sz="1100">
                  <a:solidFill>
                    <a:schemeClr val="lt2"/>
                  </a:solidFill>
                </a:rPr>
                <a:t>. Validación</a:t>
              </a:r>
              <a:endParaRPr sz="1100">
                <a:solidFill>
                  <a:schemeClr val="lt2"/>
                </a:solidFill>
              </a:endParaRPr>
            </a:p>
          </p:txBody>
        </p:sp>
        <p:sp>
          <p:nvSpPr>
            <p:cNvPr id="484" name="Google Shape;484;p44"/>
            <p:cNvSpPr txBox="1"/>
            <p:nvPr/>
          </p:nvSpPr>
          <p:spPr>
            <a:xfrm>
              <a:off x="5329475" y="3355900"/>
              <a:ext cx="906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200">
                  <a:latin typeface="Lato"/>
                  <a:ea typeface="Lato"/>
                  <a:cs typeface="Lato"/>
                  <a:sym typeface="Lato"/>
                </a:rPr>
                <a:t>Validación</a:t>
              </a:r>
              <a:endParaRPr i="1" sz="1200"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85" name="Google Shape;485;p44"/>
            <p:cNvCxnSpPr>
              <a:stCxn id="463" idx="3"/>
            </p:cNvCxnSpPr>
            <p:nvPr/>
          </p:nvCxnSpPr>
          <p:spPr>
            <a:xfrm flipH="1" rot="10800000">
              <a:off x="2852475" y="2382763"/>
              <a:ext cx="2242200" cy="996600"/>
            </a:xfrm>
            <a:prstGeom prst="bentConnector3">
              <a:avLst>
                <a:gd fmla="val 9999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6" name="Google Shape;486;p44"/>
            <p:cNvCxnSpPr>
              <a:stCxn id="463" idx="3"/>
              <a:endCxn id="484" idx="1"/>
            </p:cNvCxnSpPr>
            <p:nvPr/>
          </p:nvCxnSpPr>
          <p:spPr>
            <a:xfrm>
              <a:off x="2852475" y="3379363"/>
              <a:ext cx="2477100" cy="161100"/>
            </a:xfrm>
            <a:prstGeom prst="bentConnector3">
              <a:avLst>
                <a:gd fmla="val 905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7" name="Google Shape;487;p44"/>
            <p:cNvCxnSpPr>
              <a:endCxn id="484" idx="0"/>
            </p:cNvCxnSpPr>
            <p:nvPr/>
          </p:nvCxnSpPr>
          <p:spPr>
            <a:xfrm>
              <a:off x="5782925" y="2378500"/>
              <a:ext cx="0" cy="97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88" name="Google Shape;488;p44"/>
            <p:cNvSpPr txBox="1"/>
            <p:nvPr/>
          </p:nvSpPr>
          <p:spPr>
            <a:xfrm rot="5400000">
              <a:off x="5449143" y="2720584"/>
              <a:ext cx="862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00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predicción</a:t>
              </a:r>
              <a:endParaRPr i="1" sz="1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89" name="Google Shape;489;p44"/>
            <p:cNvSpPr txBox="1"/>
            <p:nvPr/>
          </p:nvSpPr>
          <p:spPr>
            <a:xfrm>
              <a:off x="5047278" y="2626675"/>
              <a:ext cx="501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00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datos</a:t>
              </a:r>
              <a:endParaRPr i="1" sz="1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90" name="Google Shape;490;p44"/>
            <p:cNvSpPr txBox="1"/>
            <p:nvPr/>
          </p:nvSpPr>
          <p:spPr>
            <a:xfrm>
              <a:off x="4751875" y="3454347"/>
              <a:ext cx="698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00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etiquetas</a:t>
              </a:r>
              <a:endParaRPr i="1" sz="1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91" name="Google Shape;491;p4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Etapas</a:t>
            </a:r>
            <a:endParaRPr/>
          </a:p>
        </p:txBody>
      </p:sp>
      <p:sp>
        <p:nvSpPr>
          <p:cNvPr id="492" name="Google Shape;492;p44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493" name="Google Shape;493;p44"/>
          <p:cNvGrpSpPr/>
          <p:nvPr/>
        </p:nvGrpSpPr>
        <p:grpSpPr>
          <a:xfrm>
            <a:off x="479614" y="2269700"/>
            <a:ext cx="906900" cy="916000"/>
            <a:chOff x="479489" y="2270375"/>
            <a:chExt cx="906900" cy="916000"/>
          </a:xfrm>
        </p:grpSpPr>
        <p:sp>
          <p:nvSpPr>
            <p:cNvPr id="494" name="Google Shape;494;p44"/>
            <p:cNvSpPr/>
            <p:nvPr/>
          </p:nvSpPr>
          <p:spPr>
            <a:xfrm>
              <a:off x="489000" y="2271675"/>
              <a:ext cx="897300" cy="914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5" name="Google Shape;495;p44"/>
            <p:cNvGrpSpPr/>
            <p:nvPr/>
          </p:nvGrpSpPr>
          <p:grpSpPr>
            <a:xfrm>
              <a:off x="479489" y="2270375"/>
              <a:ext cx="906900" cy="914650"/>
              <a:chOff x="555689" y="2270375"/>
              <a:chExt cx="906900" cy="914650"/>
            </a:xfrm>
          </p:grpSpPr>
          <p:sp>
            <p:nvSpPr>
              <p:cNvPr id="496" name="Google Shape;496;p44"/>
              <p:cNvSpPr/>
              <p:nvPr/>
            </p:nvSpPr>
            <p:spPr>
              <a:xfrm>
                <a:off x="555689" y="2758125"/>
                <a:ext cx="906900" cy="426900"/>
              </a:xfrm>
              <a:prstGeom prst="roundRect">
                <a:avLst>
                  <a:gd fmla="val 16667" name="adj"/>
                </a:avLst>
              </a:prstGeom>
              <a:solidFill>
                <a:srgbClr val="F3F3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/>
                  <a:t>Etiquetas</a:t>
                </a:r>
                <a:endParaRPr sz="1200"/>
              </a:p>
            </p:txBody>
          </p:sp>
          <p:sp>
            <p:nvSpPr>
              <p:cNvPr id="497" name="Google Shape;497;p44"/>
              <p:cNvSpPr/>
              <p:nvPr/>
            </p:nvSpPr>
            <p:spPr>
              <a:xfrm>
                <a:off x="555689" y="2270375"/>
                <a:ext cx="906900" cy="426900"/>
              </a:xfrm>
              <a:prstGeom prst="roundRect">
                <a:avLst>
                  <a:gd fmla="val 16667" name="adj"/>
                </a:avLst>
              </a:prstGeom>
              <a:solidFill>
                <a:srgbClr val="F3F3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/>
                  <a:t>Datos en</a:t>
                </a:r>
                <a:br>
                  <a:rPr lang="es" sz="1200"/>
                </a:br>
                <a:r>
                  <a:rPr lang="es" sz="1200"/>
                  <a:t>bruto</a:t>
                </a:r>
                <a:endParaRPr sz="1200"/>
              </a:p>
            </p:txBody>
          </p:sp>
        </p:grpSp>
      </p:grpSp>
      <p:grpSp>
        <p:nvGrpSpPr>
          <p:cNvPr id="498" name="Google Shape;498;p44"/>
          <p:cNvGrpSpPr/>
          <p:nvPr/>
        </p:nvGrpSpPr>
        <p:grpSpPr>
          <a:xfrm>
            <a:off x="5954613" y="1947186"/>
            <a:ext cx="1617963" cy="426900"/>
            <a:chOff x="5954613" y="1947186"/>
            <a:chExt cx="1617963" cy="426900"/>
          </a:xfrm>
        </p:grpSpPr>
        <p:sp>
          <p:nvSpPr>
            <p:cNvPr id="469" name="Google Shape;469;p44"/>
            <p:cNvSpPr/>
            <p:nvPr/>
          </p:nvSpPr>
          <p:spPr>
            <a:xfrm>
              <a:off x="6563375" y="1947186"/>
              <a:ext cx="1009200" cy="426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/>
                <a:t>Modelo</a:t>
              </a:r>
              <a:endParaRPr sz="12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/>
                <a:t>final</a:t>
              </a:r>
              <a:endParaRPr sz="1200"/>
            </a:p>
          </p:txBody>
        </p:sp>
        <p:cxnSp>
          <p:nvCxnSpPr>
            <p:cNvPr id="499" name="Google Shape;499;p44"/>
            <p:cNvCxnSpPr>
              <a:stCxn id="500" idx="3"/>
              <a:endCxn id="469" idx="1"/>
            </p:cNvCxnSpPr>
            <p:nvPr/>
          </p:nvCxnSpPr>
          <p:spPr>
            <a:xfrm>
              <a:off x="5954613" y="2160623"/>
              <a:ext cx="608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01" name="Google Shape;501;p44"/>
          <p:cNvGrpSpPr/>
          <p:nvPr/>
        </p:nvGrpSpPr>
        <p:grpSpPr>
          <a:xfrm>
            <a:off x="4443812" y="1947173"/>
            <a:ext cx="1510801" cy="426900"/>
            <a:chOff x="4443812" y="1947173"/>
            <a:chExt cx="1510801" cy="426900"/>
          </a:xfrm>
        </p:grpSpPr>
        <p:sp>
          <p:nvSpPr>
            <p:cNvPr id="500" name="Google Shape;500;p44"/>
            <p:cNvSpPr/>
            <p:nvPr/>
          </p:nvSpPr>
          <p:spPr>
            <a:xfrm>
              <a:off x="4945413" y="1947173"/>
              <a:ext cx="1009200" cy="426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/>
                <a:t>Modelo</a:t>
              </a:r>
              <a:endParaRPr sz="1200"/>
            </a:p>
          </p:txBody>
        </p:sp>
        <p:cxnSp>
          <p:nvCxnSpPr>
            <p:cNvPr id="502" name="Google Shape;502;p44"/>
            <p:cNvCxnSpPr>
              <a:stCxn id="479" idx="3"/>
              <a:endCxn id="500" idx="1"/>
            </p:cNvCxnSpPr>
            <p:nvPr/>
          </p:nvCxnSpPr>
          <p:spPr>
            <a:xfrm>
              <a:off x="4443812" y="2160625"/>
              <a:ext cx="501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503" name="Google Shape;503;p44"/>
          <p:cNvCxnSpPr>
            <a:stCxn id="483" idx="2"/>
            <a:endCxn id="478" idx="2"/>
          </p:cNvCxnSpPr>
          <p:nvPr/>
        </p:nvCxnSpPr>
        <p:spPr>
          <a:xfrm rot="5400000">
            <a:off x="4650650" y="3319175"/>
            <a:ext cx="600" cy="1652700"/>
          </a:xfrm>
          <a:prstGeom prst="curvedConnector3">
            <a:avLst>
              <a:gd fmla="val 5153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4" name="Google Shape;504;p44"/>
          <p:cNvSpPr/>
          <p:nvPr/>
        </p:nvSpPr>
        <p:spPr>
          <a:xfrm>
            <a:off x="216825" y="1074725"/>
            <a:ext cx="1268700" cy="798300"/>
          </a:xfrm>
          <a:prstGeom prst="wedgeRectCallout">
            <a:avLst>
              <a:gd fmla="val 19457" name="adj1"/>
              <a:gd fmla="val 10549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Preprocesado de los datos: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- Extracción de características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- Normalización</a:t>
            </a:r>
            <a:endParaRPr sz="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Librerías</a:t>
            </a:r>
            <a:endParaRPr/>
          </a:p>
        </p:txBody>
      </p:sp>
      <p:sp>
        <p:nvSpPr>
          <p:cNvPr id="510" name="Google Shape;510;p4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Librerías</a:t>
            </a:r>
            <a:endParaRPr/>
          </a:p>
        </p:txBody>
      </p:sp>
      <p:sp>
        <p:nvSpPr>
          <p:cNvPr id="516" name="Google Shape;516;p46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sp>
        <p:nvSpPr>
          <p:cNvPr id="517" name="Google Shape;517;p4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Python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Sklearn (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https://scikit-learn.org/stable/index.html</a:t>
            </a:r>
            <a:r>
              <a:rPr lang="es"/>
              <a:t>)</a:t>
            </a:r>
            <a:r>
              <a:rPr lang="es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Numpy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Matplotlib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Pandas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7"/>
          <p:cNvSpPr txBox="1"/>
          <p:nvPr>
            <p:ph type="ctrTitle"/>
          </p:nvPr>
        </p:nvSpPr>
        <p:spPr>
          <a:xfrm>
            <a:off x="2524125" y="630225"/>
            <a:ext cx="61794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al </a:t>
            </a:r>
            <a:r>
              <a:rPr i="1" lang="es"/>
              <a:t>Machine Learning</a:t>
            </a:r>
            <a:endParaRPr i="1"/>
          </a:p>
        </p:txBody>
      </p:sp>
      <p:sp>
        <p:nvSpPr>
          <p:cNvPr id="523" name="Google Shape;523;p47"/>
          <p:cNvSpPr txBox="1"/>
          <p:nvPr>
            <p:ph idx="1" type="subTitle"/>
          </p:nvPr>
        </p:nvSpPr>
        <p:spPr>
          <a:xfrm>
            <a:off x="2542200" y="2334450"/>
            <a:ext cx="6179400" cy="21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/>
              <a:t>Conceptos básicos sobre el aprendizaje automático</a:t>
            </a:r>
            <a:endParaRPr b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Profesor: Antonio Javier Gallego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Inteligencia Artificial</a:t>
            </a:r>
            <a:endParaRPr/>
          </a:p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1409800" y="1909650"/>
            <a:ext cx="12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temperatura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1409800" y="2618825"/>
            <a:ext cx="12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fecha y hora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3512500" y="3512450"/>
            <a:ext cx="127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configuración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usuario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3" name="Google Shape;103;p16"/>
          <p:cNvCxnSpPr>
            <a:stCxn id="100" idx="3"/>
            <a:endCxn id="104" idx="1"/>
          </p:cNvCxnSpPr>
          <p:nvPr/>
        </p:nvCxnSpPr>
        <p:spPr>
          <a:xfrm>
            <a:off x="2681200" y="2109750"/>
            <a:ext cx="920400" cy="419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6"/>
          <p:cNvCxnSpPr>
            <a:stCxn id="101" idx="3"/>
            <a:endCxn id="104" idx="1"/>
          </p:cNvCxnSpPr>
          <p:nvPr/>
        </p:nvCxnSpPr>
        <p:spPr>
          <a:xfrm flipH="1" rot="10800000">
            <a:off x="2681200" y="2528825"/>
            <a:ext cx="920400" cy="290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6"/>
          <p:cNvCxnSpPr>
            <a:stCxn id="102" idx="0"/>
            <a:endCxn id="107" idx="2"/>
          </p:cNvCxnSpPr>
          <p:nvPr/>
        </p:nvCxnSpPr>
        <p:spPr>
          <a:xfrm rot="10800000">
            <a:off x="4148200" y="2801150"/>
            <a:ext cx="0" cy="711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6"/>
          <p:cNvSpPr/>
          <p:nvPr/>
        </p:nvSpPr>
        <p:spPr>
          <a:xfrm>
            <a:off x="3601600" y="2256400"/>
            <a:ext cx="1146600" cy="544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IA</a:t>
            </a:r>
            <a:endParaRPr b="1"/>
          </a:p>
        </p:txBody>
      </p:sp>
      <p:sp>
        <p:nvSpPr>
          <p:cNvPr id="108" name="Google Shape;108;p16"/>
          <p:cNvSpPr txBox="1"/>
          <p:nvPr/>
        </p:nvSpPr>
        <p:spPr>
          <a:xfrm>
            <a:off x="6183750" y="1625850"/>
            <a:ext cx="12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calefacción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6183750" y="2137150"/>
            <a:ext cx="21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aire acondicionado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6183750" y="2666525"/>
            <a:ext cx="12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iluminación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6183750" y="3195900"/>
            <a:ext cx="12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persianas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2" name="Google Shape;112;p16"/>
          <p:cNvCxnSpPr>
            <a:stCxn id="104" idx="3"/>
            <a:endCxn id="108" idx="1"/>
          </p:cNvCxnSpPr>
          <p:nvPr/>
        </p:nvCxnSpPr>
        <p:spPr>
          <a:xfrm flipH="1" rot="10800000">
            <a:off x="4748200" y="1825900"/>
            <a:ext cx="1435500" cy="702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6"/>
          <p:cNvCxnSpPr>
            <a:stCxn id="104" idx="3"/>
            <a:endCxn id="109" idx="1"/>
          </p:cNvCxnSpPr>
          <p:nvPr/>
        </p:nvCxnSpPr>
        <p:spPr>
          <a:xfrm flipH="1" rot="10800000">
            <a:off x="4748200" y="2337400"/>
            <a:ext cx="1435500" cy="19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6"/>
          <p:cNvCxnSpPr>
            <a:stCxn id="104" idx="3"/>
            <a:endCxn id="110" idx="1"/>
          </p:cNvCxnSpPr>
          <p:nvPr/>
        </p:nvCxnSpPr>
        <p:spPr>
          <a:xfrm>
            <a:off x="4748200" y="2528800"/>
            <a:ext cx="1435500" cy="33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6"/>
          <p:cNvCxnSpPr>
            <a:stCxn id="104" idx="3"/>
            <a:endCxn id="111" idx="1"/>
          </p:cNvCxnSpPr>
          <p:nvPr/>
        </p:nvCxnSpPr>
        <p:spPr>
          <a:xfrm>
            <a:off x="4748200" y="2528800"/>
            <a:ext cx="1435500" cy="867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/>
              <a:t>Machine Learning</a:t>
            </a:r>
            <a:endParaRPr i="1"/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Ciencia que permite que los ordenadores </a:t>
            </a:r>
            <a:r>
              <a:rPr b="1" lang="es" sz="1400">
                <a:latin typeface="Arial"/>
                <a:ea typeface="Arial"/>
                <a:cs typeface="Arial"/>
                <a:sym typeface="Arial"/>
              </a:rPr>
              <a:t>aprendan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 a resolver tareas a partir de ejemplos, es decir, sin instrucciones directas.</a:t>
            </a:r>
            <a:br>
              <a:rPr lang="es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Usa algoritmos para identificar </a:t>
            </a:r>
            <a:r>
              <a:rPr b="1" lang="es" sz="1400">
                <a:latin typeface="Arial"/>
                <a:ea typeface="Arial"/>
                <a:cs typeface="Arial"/>
                <a:sym typeface="Arial"/>
              </a:rPr>
              <a:t>patrones en los datos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 con los que generar un </a:t>
            </a:r>
            <a:r>
              <a:rPr b="1" lang="es" sz="1400">
                <a:latin typeface="Arial"/>
                <a:ea typeface="Arial"/>
                <a:cs typeface="Arial"/>
                <a:sym typeface="Arial"/>
              </a:rPr>
              <a:t>modelo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expresión matemática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) que puede hacer predicciones sobre los mismos. </a:t>
            </a:r>
            <a:br>
              <a:rPr lang="es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Con más experiencia y datos, los resultados del aprendizaje automático son más precisos, de forma muy similar a cómo los humanos mejoran con más práctica o más ejemplos.</a:t>
            </a:r>
            <a:br>
              <a:rPr lang="es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El modelo se genera con los datos disponibles y luego se puede usar para hacer predicciones sobre datos nuevos, es decir, no utilizados durante el entrenamiento (ajuste o generación) del modelo.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7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23" name="Google Shape;123;p17"/>
          <p:cNvGrpSpPr/>
          <p:nvPr/>
        </p:nvGrpSpPr>
        <p:grpSpPr>
          <a:xfrm>
            <a:off x="553600" y="1345050"/>
            <a:ext cx="1351800" cy="2712950"/>
            <a:chOff x="553600" y="1345050"/>
            <a:chExt cx="1351800" cy="2712950"/>
          </a:xfrm>
        </p:grpSpPr>
        <p:sp>
          <p:nvSpPr>
            <p:cNvPr id="124" name="Google Shape;124;p17"/>
            <p:cNvSpPr/>
            <p:nvPr/>
          </p:nvSpPr>
          <p:spPr>
            <a:xfrm>
              <a:off x="553600" y="2424625"/>
              <a:ext cx="1351800" cy="461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/>
                <a:t>Algoritmo de ML</a:t>
              </a:r>
              <a:endParaRPr sz="1200"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821200" y="1345050"/>
              <a:ext cx="816600" cy="544500"/>
            </a:xfrm>
            <a:prstGeom prst="can">
              <a:avLst>
                <a:gd fmla="val 25000" name="adj"/>
              </a:avLst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/>
                <a:t>Datos</a:t>
              </a:r>
              <a:endParaRPr sz="1200"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553600" y="3596600"/>
              <a:ext cx="1351800" cy="461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/>
                <a:t>Modelo de predicción</a:t>
              </a:r>
              <a:endParaRPr sz="1200"/>
            </a:p>
          </p:txBody>
        </p:sp>
        <p:cxnSp>
          <p:nvCxnSpPr>
            <p:cNvPr id="127" name="Google Shape;127;p17"/>
            <p:cNvCxnSpPr>
              <a:stCxn id="125" idx="3"/>
              <a:endCxn id="124" idx="0"/>
            </p:cNvCxnSpPr>
            <p:nvPr/>
          </p:nvCxnSpPr>
          <p:spPr>
            <a:xfrm>
              <a:off x="1229500" y="1889550"/>
              <a:ext cx="0" cy="53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8" name="Google Shape;128;p17"/>
            <p:cNvCxnSpPr>
              <a:stCxn id="124" idx="2"/>
              <a:endCxn id="126" idx="0"/>
            </p:cNvCxnSpPr>
            <p:nvPr/>
          </p:nvCxnSpPr>
          <p:spPr>
            <a:xfrm>
              <a:off x="1229500" y="2886025"/>
              <a:ext cx="0" cy="710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IA </a:t>
            </a:r>
            <a:r>
              <a:rPr i="1" lang="es"/>
              <a:t>vs.</a:t>
            </a:r>
            <a:r>
              <a:rPr lang="es"/>
              <a:t> ML</a:t>
            </a: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200" y="1178000"/>
            <a:ext cx="5025600" cy="253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1790050" y="2329375"/>
            <a:ext cx="5471700" cy="138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 txBox="1"/>
          <p:nvPr/>
        </p:nvSpPr>
        <p:spPr>
          <a:xfrm>
            <a:off x="2200625" y="3731800"/>
            <a:ext cx="65211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s" sz="1100">
                <a:solidFill>
                  <a:srgbClr val="434343"/>
                </a:solidFill>
              </a:rPr>
              <a:t>Ventajas:</a:t>
            </a:r>
            <a:r>
              <a:rPr lang="es" sz="1100">
                <a:solidFill>
                  <a:srgbClr val="434343"/>
                </a:solidFill>
              </a:rPr>
              <a:t> </a:t>
            </a:r>
            <a:r>
              <a:rPr lang="es" sz="1100">
                <a:solidFill>
                  <a:srgbClr val="434343"/>
                </a:solidFill>
              </a:rPr>
              <a:t>La adaptabilidad del ML lo convierte en una excelente opción en escenarios en los que los </a:t>
            </a:r>
            <a:r>
              <a:rPr b="1" lang="es" sz="1100">
                <a:solidFill>
                  <a:srgbClr val="434343"/>
                </a:solidFill>
              </a:rPr>
              <a:t>datos</a:t>
            </a:r>
            <a:r>
              <a:rPr lang="es" sz="1100">
                <a:solidFill>
                  <a:srgbClr val="434343"/>
                </a:solidFill>
              </a:rPr>
              <a:t> siempre </a:t>
            </a:r>
            <a:r>
              <a:rPr b="1" lang="es" sz="1100">
                <a:solidFill>
                  <a:srgbClr val="434343"/>
                </a:solidFill>
              </a:rPr>
              <a:t>cambian</a:t>
            </a:r>
            <a:r>
              <a:rPr lang="es" sz="1100">
                <a:solidFill>
                  <a:srgbClr val="434343"/>
                </a:solidFill>
              </a:rPr>
              <a:t>, la naturaleza de la solicitud o la tarea siempre se transforma o la codificación de una solución sería realmente imposible.</a:t>
            </a:r>
            <a:endParaRPr sz="1100">
              <a:solidFill>
                <a:srgbClr val="434343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s" sz="1100">
                <a:solidFill>
                  <a:srgbClr val="434343"/>
                </a:solidFill>
              </a:rPr>
              <a:t>Desventajas:</a:t>
            </a:r>
            <a:r>
              <a:rPr lang="es" sz="1100">
                <a:solidFill>
                  <a:srgbClr val="434343"/>
                </a:solidFill>
              </a:rPr>
              <a:t> </a:t>
            </a:r>
            <a:r>
              <a:rPr lang="es" sz="1100">
                <a:solidFill>
                  <a:srgbClr val="434343"/>
                </a:solidFill>
              </a:rPr>
              <a:t>Necesita datos y un proceso de etiquetado.</a:t>
            </a:r>
            <a:endParaRPr sz="110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Redes neuronales y DL</a:t>
            </a:r>
            <a:endParaRPr/>
          </a:p>
        </p:txBody>
      </p:sp>
      <p:sp>
        <p:nvSpPr>
          <p:cNvPr id="143" name="Google Shape;143;p19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950" y="1314875"/>
            <a:ext cx="6031349" cy="339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/>
          <p:nvPr/>
        </p:nvSpPr>
        <p:spPr>
          <a:xfrm>
            <a:off x="4294400" y="1271425"/>
            <a:ext cx="3160800" cy="343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ML </a:t>
            </a:r>
            <a:r>
              <a:rPr i="1" lang="es"/>
              <a:t>vs.</a:t>
            </a:r>
            <a:r>
              <a:rPr lang="es"/>
              <a:t> DL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650" y="1373725"/>
            <a:ext cx="4688699" cy="294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1960750" y="2781950"/>
            <a:ext cx="5324100" cy="164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Línea del tiempo del ML</a:t>
            </a:r>
            <a:endParaRPr/>
          </a:p>
        </p:txBody>
      </p: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851197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2172"/>
            <a:ext cx="9144003" cy="3415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